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5" r:id="rId2"/>
    <p:sldId id="284" r:id="rId3"/>
    <p:sldId id="281" r:id="rId4"/>
    <p:sldId id="282" r:id="rId5"/>
    <p:sldId id="270" r:id="rId6"/>
    <p:sldId id="269" r:id="rId7"/>
    <p:sldId id="274" r:id="rId8"/>
    <p:sldId id="285" r:id="rId9"/>
    <p:sldId id="287" r:id="rId10"/>
    <p:sldId id="286" r:id="rId11"/>
    <p:sldId id="308" r:id="rId12"/>
    <p:sldId id="288" r:id="rId13"/>
    <p:sldId id="289" r:id="rId14"/>
    <p:sldId id="290" r:id="rId15"/>
    <p:sldId id="291" r:id="rId16"/>
    <p:sldId id="273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11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283" r:id="rId34"/>
    <p:sldId id="271" r:id="rId35"/>
    <p:sldId id="309" r:id="rId36"/>
    <p:sldId id="312" r:id="rId37"/>
    <p:sldId id="313" r:id="rId38"/>
    <p:sldId id="314" r:id="rId39"/>
    <p:sldId id="315" r:id="rId40"/>
    <p:sldId id="316" r:id="rId41"/>
    <p:sldId id="318" r:id="rId4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80054"/>
    <a:srgbClr val="5400A8"/>
    <a:srgbClr val="0000FF"/>
    <a:srgbClr val="A455D5"/>
    <a:srgbClr val="FF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28" autoAdjust="0"/>
    <p:restoredTop sz="92988" autoAdjust="0"/>
  </p:normalViewPr>
  <p:slideViewPr>
    <p:cSldViewPr>
      <p:cViewPr>
        <p:scale>
          <a:sx n="70" d="100"/>
          <a:sy n="70" d="100"/>
        </p:scale>
        <p:origin x="-53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e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3582D-4D01-491B-965E-4972EFD4FD9D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6A4FC-D0C1-4ACA-AA29-63904359CDC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6A4FC-D0C1-4ACA-AA29-63904359CDC4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FEEEE-4CB9-48CF-AB7A-F4F4849BEC09}" type="datetimeFigureOut">
              <a:rPr lang="pt-BR" smtClean="0"/>
              <a:pPr/>
              <a:t>15/2/2008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7E368-B629-476E-9467-613E0F3F798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7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6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2910" y="1720982"/>
            <a:ext cx="8229600" cy="714372"/>
          </a:xfr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>
            <a:noAutofit/>
          </a:bodyPr>
          <a:lstStyle/>
          <a:p>
            <a:r>
              <a:rPr lang="pt-B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Pontos-quânticos: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928926" y="5643578"/>
            <a:ext cx="371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Ivan Ramos Pagnossin</a:t>
            </a:r>
            <a:endParaRPr lang="pt-BR" sz="28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857488" y="2435362"/>
            <a:ext cx="3786214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fotodetectores,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214546" y="3078304"/>
            <a:ext cx="514353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localização-fraca e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28662" y="3792684"/>
            <a:ext cx="764386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estados de borda contra-rotativos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0" y="6488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1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cxnSp>
        <p:nvCxnSpPr>
          <p:cNvPr id="11" name="Conector angulado 10"/>
          <p:cNvCxnSpPr>
            <a:stCxn id="5" idx="1"/>
            <a:endCxn id="9" idx="0"/>
          </p:cNvCxnSpPr>
          <p:nvPr/>
        </p:nvCxnSpPr>
        <p:spPr>
          <a:xfrm rot="10800000" flipV="1">
            <a:off x="656590" y="2789304"/>
            <a:ext cx="2200898" cy="36993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0" y="6488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cxnSp>
        <p:nvCxnSpPr>
          <p:cNvPr id="16" name="Conector angulado 15"/>
          <p:cNvCxnSpPr>
            <a:stCxn id="6" idx="1"/>
            <a:endCxn id="13" idx="0"/>
          </p:cNvCxnSpPr>
          <p:nvPr/>
        </p:nvCxnSpPr>
        <p:spPr>
          <a:xfrm rot="10800000" flipV="1">
            <a:off x="667010" y="3432246"/>
            <a:ext cx="1547536" cy="30564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7" idx="1"/>
            <a:endCxn id="14" idx="0"/>
          </p:cNvCxnSpPr>
          <p:nvPr/>
        </p:nvCxnSpPr>
        <p:spPr>
          <a:xfrm rot="10800000" flipV="1">
            <a:off x="663804" y="4146626"/>
            <a:ext cx="264858" cy="23420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000232" y="6029286"/>
            <a:ext cx="571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Orientador: Prof. Dr. Guennadii M. Gusev</a:t>
            </a:r>
            <a:endParaRPr lang="pt-BR" sz="20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9" grpId="1"/>
      <p:bldP spid="13" grpId="2"/>
      <p:bldP spid="13" grpId="3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H-3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1714488"/>
            <a:ext cx="5214974" cy="411765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Técnicas: efeito Hall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3725782" y="178592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I ≠ 0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" name="Imagem 33" descr="Voltímetr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664" y="4370394"/>
            <a:ext cx="1007769" cy="2157408"/>
          </a:xfrm>
          <a:prstGeom prst="rect">
            <a:avLst/>
          </a:prstGeom>
        </p:spPr>
      </p:pic>
      <p:cxnSp>
        <p:nvCxnSpPr>
          <p:cNvPr id="36" name="Conector angulado 35"/>
          <p:cNvCxnSpPr/>
          <p:nvPr/>
        </p:nvCxnSpPr>
        <p:spPr>
          <a:xfrm rot="16200000" flipV="1">
            <a:off x="6715140" y="4071942"/>
            <a:ext cx="2500330" cy="1357322"/>
          </a:xfrm>
          <a:prstGeom prst="bentConnector3">
            <a:avLst>
              <a:gd name="adj1" fmla="val 100285"/>
            </a:avLst>
          </a:prstGeom>
          <a:ln w="25400">
            <a:solidFill>
              <a:schemeClr val="tx1"/>
            </a:solidFill>
            <a:headEnd type="none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/>
          <p:nvPr/>
        </p:nvCxnSpPr>
        <p:spPr>
          <a:xfrm rot="10800000">
            <a:off x="3571868" y="5715016"/>
            <a:ext cx="3643338" cy="285752"/>
          </a:xfrm>
          <a:prstGeom prst="bentConnector3">
            <a:avLst>
              <a:gd name="adj1" fmla="val 100544"/>
            </a:avLst>
          </a:prstGeom>
          <a:ln w="25400">
            <a:solidFill>
              <a:schemeClr val="tx1"/>
            </a:solidFill>
            <a:headEnd type="oval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7143768" y="3714752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BR" sz="32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pt-BR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2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endParaRPr lang="pt-BR" sz="32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7143768" y="3714181"/>
            <a:ext cx="67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BR" sz="32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pt-BR" sz="3200" b="1" i="1" baseline="-250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Conector reto 32"/>
          <p:cNvCxnSpPr/>
          <p:nvPr/>
        </p:nvCxnSpPr>
        <p:spPr>
          <a:xfrm>
            <a:off x="7429520" y="6000768"/>
            <a:ext cx="1214446" cy="1588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eta para a direita 37"/>
          <p:cNvSpPr/>
          <p:nvPr/>
        </p:nvSpPr>
        <p:spPr>
          <a:xfrm rot="9011615">
            <a:off x="3798131" y="3713997"/>
            <a:ext cx="2365792" cy="260566"/>
          </a:xfrm>
          <a:prstGeom prst="rightArrow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Grupo 51"/>
          <p:cNvGrpSpPr/>
          <p:nvPr/>
        </p:nvGrpSpPr>
        <p:grpSpPr>
          <a:xfrm>
            <a:off x="71406" y="1000108"/>
            <a:ext cx="7572428" cy="5286412"/>
            <a:chOff x="71406" y="1000108"/>
            <a:chExt cx="7572428" cy="5286412"/>
          </a:xfrm>
        </p:grpSpPr>
        <p:sp>
          <p:nvSpPr>
            <p:cNvPr id="45" name="Retângulo 44"/>
            <p:cNvSpPr/>
            <p:nvPr/>
          </p:nvSpPr>
          <p:spPr>
            <a:xfrm>
              <a:off x="71406" y="1000108"/>
              <a:ext cx="7572428" cy="5286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8" name="Imagem 47" descr="Hall_sampl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0" y="1285860"/>
              <a:ext cx="6128902" cy="4354085"/>
            </a:xfrm>
            <a:prstGeom prst="rect">
              <a:avLst/>
            </a:prstGeom>
          </p:spPr>
        </p:pic>
      </p:grpSp>
      <p:sp>
        <p:nvSpPr>
          <p:cNvPr id="50" name="CaixaDeTexto 49"/>
          <p:cNvSpPr txBox="1"/>
          <p:nvPr/>
        </p:nvSpPr>
        <p:spPr>
          <a:xfrm rot="16200000">
            <a:off x="765838" y="2091626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Hall clássico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3427415" y="150017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IQHE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642910" y="5786454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1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m, </a:t>
            </a:r>
            <a:r>
              <a:rPr lang="pt-BR" sz="32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pt-BR" sz="3200" b="1" i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  <p:bldP spid="38" grpId="1" animBg="1"/>
      <p:bldP spid="38" grpId="2" animBg="1"/>
      <p:bldP spid="50" grpId="0"/>
      <p:bldP spid="51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fotodetectores.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0" y="650083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1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pic>
        <p:nvPicPr>
          <p:cNvPr id="20" name="Imagem 19" descr="QDI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500174"/>
            <a:ext cx="8309393" cy="4447211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317006" y="4456428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19133875">
            <a:off x="4749154" y="4864565"/>
            <a:ext cx="1428760" cy="857256"/>
          </a:xfrm>
          <a:prstGeom prst="rightArrow">
            <a:avLst/>
          </a:prstGeom>
          <a:solidFill>
            <a:srgbClr val="FF0000">
              <a:alpha val="5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317006" y="3558228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785786" y="5643578"/>
            <a:ext cx="3000396" cy="571504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Por quê empilhar?</a:t>
            </a:r>
            <a:endParaRPr lang="pt-BR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39 -0.13321 " pathEditMode="relative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056 -0.1908 " pathEditMode="relative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9" grpId="0" animBg="1"/>
      <p:bldP spid="9" grpId="4" animBg="1"/>
      <p:bldP spid="9" grpId="5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fotodetectores.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Imagem 4" descr="amostra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22" y="1759280"/>
            <a:ext cx="4500594" cy="2098348"/>
          </a:xfrm>
          <a:prstGeom prst="rect">
            <a:avLst/>
          </a:prstGeom>
        </p:spPr>
      </p:pic>
      <p:pic>
        <p:nvPicPr>
          <p:cNvPr id="6" name="Imagem 5" descr="amostra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60" y="4214818"/>
            <a:ext cx="4429156" cy="2065041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rot="10800000">
            <a:off x="1857356" y="2428868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0" y="650083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1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42910" y="24288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Substrato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143240" y="135729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-Si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143240" y="35718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QW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286248" y="142873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QDs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(2 MC)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858016" y="271462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Superfície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00034" y="3786190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Amostra #1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Conector de seta reta 15"/>
          <p:cNvCxnSpPr>
            <a:stCxn id="14" idx="3"/>
          </p:cNvCxnSpPr>
          <p:nvPr/>
        </p:nvCxnSpPr>
        <p:spPr>
          <a:xfrm flipV="1">
            <a:off x="1832450" y="3143248"/>
            <a:ext cx="1882294" cy="827608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500034" y="41312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Amostra #5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Conector de seta reta 18"/>
          <p:cNvCxnSpPr>
            <a:stCxn id="17" idx="3"/>
          </p:cNvCxnSpPr>
          <p:nvPr/>
        </p:nvCxnSpPr>
        <p:spPr>
          <a:xfrm>
            <a:off x="1832450" y="4315904"/>
            <a:ext cx="1953732" cy="1470550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17" idx="3"/>
          </p:cNvCxnSpPr>
          <p:nvPr/>
        </p:nvCxnSpPr>
        <p:spPr>
          <a:xfrm>
            <a:off x="1832450" y="4315904"/>
            <a:ext cx="2239484" cy="1256236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7" idx="3"/>
          </p:cNvCxnSpPr>
          <p:nvPr/>
        </p:nvCxnSpPr>
        <p:spPr>
          <a:xfrm>
            <a:off x="1832450" y="4315904"/>
            <a:ext cx="2525236" cy="1041922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7" idx="3"/>
          </p:cNvCxnSpPr>
          <p:nvPr/>
        </p:nvCxnSpPr>
        <p:spPr>
          <a:xfrm>
            <a:off x="1832450" y="4315904"/>
            <a:ext cx="2810988" cy="899046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17" idx="3"/>
          </p:cNvCxnSpPr>
          <p:nvPr/>
        </p:nvCxnSpPr>
        <p:spPr>
          <a:xfrm>
            <a:off x="1832450" y="4315904"/>
            <a:ext cx="3168178" cy="613294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  <p:bldP spid="12" grpId="0"/>
      <p:bldP spid="13" grpId="0"/>
      <p:bldP spid="1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fotodetectores.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4143372" y="3357562"/>
            <a:ext cx="950912" cy="1008063"/>
            <a:chOff x="68" y="1797"/>
            <a:chExt cx="771" cy="817"/>
          </a:xfrm>
        </p:grpSpPr>
        <p:sp>
          <p:nvSpPr>
            <p:cNvPr id="10" name="AutoShape 3"/>
            <p:cNvSpPr>
              <a:spLocks noChangeArrowheads="1"/>
            </p:cNvSpPr>
            <p:nvPr/>
          </p:nvSpPr>
          <p:spPr bwMode="auto">
            <a:xfrm>
              <a:off x="68" y="1797"/>
              <a:ext cx="771" cy="817"/>
            </a:xfrm>
            <a:prstGeom prst="star16">
              <a:avLst>
                <a:gd name="adj" fmla="val 37500"/>
              </a:avLst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" name="Litebulb"/>
            <p:cNvSpPr>
              <a:spLocks noEditPoints="1" noChangeArrowheads="1"/>
            </p:cNvSpPr>
            <p:nvPr/>
          </p:nvSpPr>
          <p:spPr bwMode="auto">
            <a:xfrm>
              <a:off x="269" y="1955"/>
              <a:ext cx="369" cy="501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7782 h 21600"/>
                <a:gd name="T4" fmla="*/ 0 w 21600"/>
                <a:gd name="T5" fmla="*/ 7782 h 21600"/>
                <a:gd name="T6" fmla="*/ 10800 w 21600"/>
                <a:gd name="T7" fmla="*/ 21600 h 21600"/>
                <a:gd name="T8" fmla="*/ 3556 w 21600"/>
                <a:gd name="T9" fmla="*/ 2188 h 21600"/>
                <a:gd name="T10" fmla="*/ 18277 w 21600"/>
                <a:gd name="T11" fmla="*/ 9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00"/>
            </a:solidFill>
            <a:ln w="349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2" name="Imagem 11" descr="tracos-SdH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83" y="1714488"/>
            <a:ext cx="3403175" cy="4838096"/>
          </a:xfrm>
          <a:prstGeom prst="rect">
            <a:avLst/>
          </a:prstGeom>
        </p:spPr>
      </p:pic>
      <p:pic>
        <p:nvPicPr>
          <p:cNvPr id="13" name="Imagem 12" descr="tracos-SdH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80" y="1630350"/>
            <a:ext cx="3263492" cy="4914286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3929058" y="500063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pt-BR" sz="2000" b="1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pt-BR" sz="20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929058" y="5600658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1" dirty="0" err="1" smtClean="0">
                <a:latin typeface="Symbol" pitchFamily="18" charset="2"/>
                <a:cs typeface="Times New Roman" pitchFamily="18" charset="0"/>
              </a:rPr>
              <a:t>m</a:t>
            </a:r>
            <a:r>
              <a:rPr lang="pt-BR" sz="2000" b="1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pt-BR" sz="20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929058" y="4740284"/>
            <a:ext cx="603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lang="pt-BR" sz="40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  <a:endParaRPr lang="pt-BR" sz="4000" b="1" i="1" baseline="-25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929058" y="5305582"/>
            <a:ext cx="614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cs typeface="Times New Roman" pitchFamily="18" charset="0"/>
              </a:rPr>
              <a:t>m</a:t>
            </a:r>
            <a:r>
              <a:rPr lang="pt-BR" sz="40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  <a:endParaRPr lang="pt-BR" sz="4000" b="1" i="1" baseline="-25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00034" y="2643182"/>
            <a:ext cx="357190" cy="142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8250200" y="2630990"/>
            <a:ext cx="357190" cy="142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0" y="6488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1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07407E-6 L 0.09254 -0.001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-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0.09202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6" grpId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fotodetectores.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00034" y="2643182"/>
            <a:ext cx="357190" cy="142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8250200" y="2630990"/>
            <a:ext cx="357190" cy="142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n1e2_Sd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060" y="1285860"/>
            <a:ext cx="7293879" cy="5446787"/>
          </a:xfrm>
          <a:prstGeom prst="rect">
            <a:avLst/>
          </a:prstGeom>
        </p:spPr>
      </p:pic>
      <p:sp>
        <p:nvSpPr>
          <p:cNvPr id="21" name="AutoShape 63"/>
          <p:cNvSpPr>
            <a:spLocks noChangeArrowheads="1"/>
          </p:cNvSpPr>
          <p:nvPr/>
        </p:nvSpPr>
        <p:spPr bwMode="auto">
          <a:xfrm rot="16200000">
            <a:off x="5143504" y="2285992"/>
            <a:ext cx="785818" cy="357189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2" name="AutoShape 63"/>
          <p:cNvSpPr>
            <a:spLocks noChangeArrowheads="1"/>
          </p:cNvSpPr>
          <p:nvPr/>
        </p:nvSpPr>
        <p:spPr bwMode="auto">
          <a:xfrm rot="16200000">
            <a:off x="4500562" y="4857760"/>
            <a:ext cx="785818" cy="357189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000628" y="3214686"/>
            <a:ext cx="950912" cy="1008063"/>
            <a:chOff x="68" y="1797"/>
            <a:chExt cx="771" cy="817"/>
          </a:xfrm>
        </p:grpSpPr>
        <p:sp>
          <p:nvSpPr>
            <p:cNvPr id="10" name="AutoShape 3"/>
            <p:cNvSpPr>
              <a:spLocks noChangeArrowheads="1"/>
            </p:cNvSpPr>
            <p:nvPr/>
          </p:nvSpPr>
          <p:spPr bwMode="auto">
            <a:xfrm>
              <a:off x="68" y="1797"/>
              <a:ext cx="771" cy="817"/>
            </a:xfrm>
            <a:prstGeom prst="star16">
              <a:avLst>
                <a:gd name="adj" fmla="val 37500"/>
              </a:avLst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" name="Litebulb"/>
            <p:cNvSpPr>
              <a:spLocks noEditPoints="1" noChangeArrowheads="1"/>
            </p:cNvSpPr>
            <p:nvPr/>
          </p:nvSpPr>
          <p:spPr bwMode="auto">
            <a:xfrm>
              <a:off x="269" y="1955"/>
              <a:ext cx="369" cy="501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7782 h 21600"/>
                <a:gd name="T4" fmla="*/ 0 w 21600"/>
                <a:gd name="T5" fmla="*/ 7782 h 21600"/>
                <a:gd name="T6" fmla="*/ 10800 w 21600"/>
                <a:gd name="T7" fmla="*/ 21600 h 21600"/>
                <a:gd name="T8" fmla="*/ 3556 w 21600"/>
                <a:gd name="T9" fmla="*/ 2188 h 21600"/>
                <a:gd name="T10" fmla="*/ 18277 w 21600"/>
                <a:gd name="T11" fmla="*/ 9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00"/>
            </a:solidFill>
            <a:ln w="349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o explicativo retangular 22"/>
          <p:cNvSpPr/>
          <p:nvPr/>
        </p:nvSpPr>
        <p:spPr>
          <a:xfrm>
            <a:off x="6572264" y="1714488"/>
            <a:ext cx="1285884" cy="612648"/>
          </a:xfrm>
          <a:prstGeom prst="wedgeRectCallout">
            <a:avLst>
              <a:gd name="adj1" fmla="val -121900"/>
              <a:gd name="adj2" fmla="val 76431"/>
            </a:avLst>
          </a:prstGeom>
          <a:solidFill>
            <a:schemeClr val="tx2">
              <a:lumMod val="60000"/>
              <a:lumOff val="40000"/>
              <a:alpha val="80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Conhecido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o explicativo retangular 23"/>
          <p:cNvSpPr/>
          <p:nvPr/>
        </p:nvSpPr>
        <p:spPr>
          <a:xfrm>
            <a:off x="5929322" y="4357694"/>
            <a:ext cx="1285884" cy="612648"/>
          </a:xfrm>
          <a:prstGeom prst="wedgeRectCallout">
            <a:avLst>
              <a:gd name="adj1" fmla="val -121900"/>
              <a:gd name="adj2" fmla="val 76431"/>
            </a:avLst>
          </a:prstGeom>
          <a:solidFill>
            <a:schemeClr val="tx2">
              <a:lumMod val="60000"/>
              <a:lumOff val="40000"/>
              <a:alpha val="80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Conhecido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2786050" y="2428868"/>
            <a:ext cx="642942" cy="10001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2786050" y="4714884"/>
            <a:ext cx="642942" cy="10001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/>
          <p:cNvCxnSpPr/>
          <p:nvPr/>
        </p:nvCxnSpPr>
        <p:spPr>
          <a:xfrm rot="10800000" flipV="1">
            <a:off x="3214678" y="1714488"/>
            <a:ext cx="4286280" cy="1214446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/>
          <p:nvPr/>
        </p:nvCxnSpPr>
        <p:spPr>
          <a:xfrm rot="10800000" flipV="1">
            <a:off x="3108378" y="4024888"/>
            <a:ext cx="4286280" cy="1214446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de cantos arredondados 30"/>
          <p:cNvSpPr/>
          <p:nvPr/>
        </p:nvSpPr>
        <p:spPr>
          <a:xfrm>
            <a:off x="618526" y="3071810"/>
            <a:ext cx="7929618" cy="1357322"/>
          </a:xfrm>
          <a:prstGeom prst="round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O empilhamento de </a:t>
            </a:r>
            <a:r>
              <a:rPr lang="pt-BR" sz="2400" b="1" dirty="0" err="1" smtClean="0">
                <a:latin typeface="Times New Roman" pitchFamily="18" charset="0"/>
                <a:cs typeface="Times New Roman" pitchFamily="18" charset="0"/>
              </a:rPr>
              <a:t>QDs</a:t>
            </a: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 favorece o preenchimento do 2DES durante a iluminação... maior </a:t>
            </a:r>
            <a:r>
              <a:rPr lang="pt-BR" sz="2400" b="1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400" b="1" dirty="0" err="1" smtClean="0">
                <a:latin typeface="Times New Roman" pitchFamily="18" charset="0"/>
                <a:cs typeface="Times New Roman" pitchFamily="18" charset="0"/>
              </a:rPr>
              <a:t>fotogerada</a:t>
            </a: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0" y="6488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1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fotodetectores.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" name="Imagem 28" descr="mu1e2_Sd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2079306"/>
            <a:ext cx="8693741" cy="3921462"/>
          </a:xfrm>
          <a:prstGeom prst="rect">
            <a:avLst/>
          </a:prstGeom>
        </p:spPr>
      </p:pic>
      <p:cxnSp>
        <p:nvCxnSpPr>
          <p:cNvPr id="40" name="Conector de seta reta 39"/>
          <p:cNvCxnSpPr/>
          <p:nvPr/>
        </p:nvCxnSpPr>
        <p:spPr>
          <a:xfrm rot="10800000" flipV="1">
            <a:off x="5429256" y="2285992"/>
            <a:ext cx="2571768" cy="1857388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>
            <a:off x="1142976" y="2524690"/>
            <a:ext cx="2857520" cy="158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5072066" y="2333046"/>
            <a:ext cx="2857520" cy="158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1142976" y="4167764"/>
            <a:ext cx="2857520" cy="158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5072066" y="4453516"/>
            <a:ext cx="2857520" cy="158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utoShape 63"/>
          <p:cNvSpPr>
            <a:spLocks noChangeArrowheads="1"/>
          </p:cNvSpPr>
          <p:nvPr/>
        </p:nvSpPr>
        <p:spPr bwMode="auto">
          <a:xfrm rot="16200000">
            <a:off x="2500298" y="4000504"/>
            <a:ext cx="785818" cy="357189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8" name="AutoShape 63"/>
          <p:cNvSpPr>
            <a:spLocks noChangeArrowheads="1"/>
          </p:cNvSpPr>
          <p:nvPr/>
        </p:nvSpPr>
        <p:spPr bwMode="auto">
          <a:xfrm rot="16200000">
            <a:off x="6786578" y="3929067"/>
            <a:ext cx="785818" cy="357189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cxnSp>
        <p:nvCxnSpPr>
          <p:cNvPr id="35" name="Conector de seta reta 34"/>
          <p:cNvCxnSpPr/>
          <p:nvPr/>
        </p:nvCxnSpPr>
        <p:spPr>
          <a:xfrm rot="10800000" flipV="1">
            <a:off x="1571604" y="3500438"/>
            <a:ext cx="2428892" cy="1000132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1237084" y="3953450"/>
            <a:ext cx="642942" cy="10001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5180080" y="3606738"/>
            <a:ext cx="642942" cy="10001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1" name="Conector de seta reta 50"/>
          <p:cNvCxnSpPr/>
          <p:nvPr/>
        </p:nvCxnSpPr>
        <p:spPr>
          <a:xfrm rot="10800000" flipV="1">
            <a:off x="2357422" y="4143380"/>
            <a:ext cx="1714512" cy="71438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 rot="10800000" flipV="1">
            <a:off x="6286512" y="4714884"/>
            <a:ext cx="1643074" cy="357190"/>
          </a:xfrm>
          <a:prstGeom prst="straightConnector1">
            <a:avLst/>
          </a:pr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 de cantos arredondados 55"/>
          <p:cNvSpPr/>
          <p:nvPr/>
        </p:nvSpPr>
        <p:spPr>
          <a:xfrm>
            <a:off x="571472" y="2167500"/>
            <a:ext cx="7929618" cy="3214710"/>
          </a:xfrm>
          <a:prstGeom prst="round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O empilhamento de </a:t>
            </a:r>
            <a:r>
              <a:rPr lang="pt-BR" sz="2400" b="1" dirty="0" err="1" smtClean="0">
                <a:latin typeface="Times New Roman" pitchFamily="18" charset="0"/>
                <a:cs typeface="Times New Roman" pitchFamily="18" charset="0"/>
              </a:rPr>
              <a:t>QDs</a:t>
            </a: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 melhora as mobilidades:</a:t>
            </a:r>
          </a:p>
          <a:p>
            <a:pPr marL="457200" indent="-457200" algn="ctr">
              <a:buAutoNum type="arabicPeriod"/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Devido a </a:t>
            </a:r>
            <a:r>
              <a:rPr lang="pt-BR" sz="2400" b="1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pt-BR" sz="2400" b="1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marL="457200" indent="-457200" algn="ctr">
              <a:buAutoNum type="arabicPeriod"/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Acúmulo da tensão mecânica?</a:t>
            </a:r>
          </a:p>
          <a:p>
            <a:pPr marL="457200" indent="-457200" algn="ctr">
              <a:buAutoNum type="arabicPeriod"/>
              <a:tabLst>
                <a:tab pos="4845050" algn="l"/>
              </a:tabLst>
            </a:pPr>
            <a:endParaRPr lang="pt-BR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ctr"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Em qualquer caso, o empilhamento não</a:t>
            </a:r>
          </a:p>
          <a:p>
            <a:pPr marL="457200" indent="-457200" algn="ctr"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necessariamente prejudica </a:t>
            </a:r>
            <a:r>
              <a:rPr lang="pt-BR" sz="2400" b="1" i="1" dirty="0" err="1" smtClean="0">
                <a:latin typeface="Symbol" pitchFamily="18" charset="2"/>
                <a:cs typeface="Times New Roman" pitchFamily="18" charset="0"/>
              </a:rPr>
              <a:t>m</a:t>
            </a:r>
            <a:r>
              <a:rPr lang="pt-BR" sz="2400" b="1" i="1" baseline="-25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pt-BR" sz="24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0" y="6488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1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49" grpId="1" animBg="1"/>
      <p:bldP spid="50" grpId="0" animBg="1"/>
      <p:bldP spid="50" grpId="1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0" name="Picture 22" descr="heteroestrutur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1916113"/>
            <a:ext cx="6038850" cy="2085975"/>
          </a:xfrm>
          <a:prstGeom prst="rect">
            <a:avLst/>
          </a:prstGeom>
          <a:noFill/>
        </p:spPr>
      </p:pic>
      <p:sp>
        <p:nvSpPr>
          <p:cNvPr id="53289" name="Text Box 41"/>
          <p:cNvSpPr txBox="1">
            <a:spLocks noChangeArrowheads="1"/>
          </p:cNvSpPr>
          <p:nvPr/>
        </p:nvSpPr>
        <p:spPr bwMode="auto">
          <a:xfrm>
            <a:off x="3106738" y="126206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Super-rede</a:t>
            </a:r>
          </a:p>
          <a:p>
            <a:pPr algn="ctr"/>
            <a:r>
              <a:rPr lang="pt-BR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AlAs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pt-BR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294" name="Rectangle 46"/>
          <p:cNvSpPr>
            <a:spLocks noChangeArrowheads="1"/>
          </p:cNvSpPr>
          <p:nvPr/>
        </p:nvSpPr>
        <p:spPr bwMode="auto">
          <a:xfrm>
            <a:off x="1763713" y="2420938"/>
            <a:ext cx="215900" cy="28733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3286" name="Text Box 38"/>
          <p:cNvSpPr txBox="1">
            <a:spLocks noChangeArrowheads="1"/>
          </p:cNvSpPr>
          <p:nvPr/>
        </p:nvSpPr>
        <p:spPr bwMode="auto">
          <a:xfrm>
            <a:off x="293688" y="1262063"/>
            <a:ext cx="12939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Substrato</a:t>
            </a:r>
          </a:p>
          <a:p>
            <a:pPr algn="ctr"/>
            <a:r>
              <a:rPr lang="pt-BR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(001)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3295" name="AutoShape 47"/>
          <p:cNvCxnSpPr>
            <a:cxnSpLocks noChangeShapeType="1"/>
            <a:stCxn id="53286" idx="2"/>
            <a:endCxn id="53294" idx="1"/>
          </p:cNvCxnSpPr>
          <p:nvPr/>
        </p:nvCxnSpPr>
        <p:spPr bwMode="auto">
          <a:xfrm rot="16200000" flipH="1">
            <a:off x="1024080" y="1824973"/>
            <a:ext cx="656213" cy="8230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3296" name="Rectangle 48"/>
          <p:cNvSpPr>
            <a:spLocks noChangeArrowheads="1"/>
          </p:cNvSpPr>
          <p:nvPr/>
        </p:nvSpPr>
        <p:spPr bwMode="auto">
          <a:xfrm>
            <a:off x="2339975" y="2708275"/>
            <a:ext cx="215900" cy="28892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3288" name="Text Box 40"/>
          <p:cNvSpPr txBox="1">
            <a:spLocks noChangeArrowheads="1"/>
          </p:cNvSpPr>
          <p:nvPr/>
        </p:nvSpPr>
        <p:spPr bwMode="auto">
          <a:xfrm>
            <a:off x="1331913" y="3716338"/>
            <a:ext cx="8088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Buffer</a:t>
            </a:r>
            <a:endParaRPr lang="pt-BR" b="1" i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3300" name="AutoShape 52"/>
          <p:cNvCxnSpPr>
            <a:cxnSpLocks noChangeShapeType="1"/>
            <a:stCxn id="53288" idx="0"/>
            <a:endCxn id="53296" idx="3"/>
          </p:cNvCxnSpPr>
          <p:nvPr/>
        </p:nvCxnSpPr>
        <p:spPr bwMode="auto">
          <a:xfrm rot="5400000" flipH="1" flipV="1">
            <a:off x="1714313" y="2874776"/>
            <a:ext cx="863600" cy="8195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3301" name="Rectangle 53"/>
          <p:cNvSpPr>
            <a:spLocks noChangeArrowheads="1"/>
          </p:cNvSpPr>
          <p:nvPr/>
        </p:nvSpPr>
        <p:spPr bwMode="auto">
          <a:xfrm>
            <a:off x="6046788" y="3009900"/>
            <a:ext cx="71437" cy="2159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3291" name="Text Box 43"/>
          <p:cNvSpPr txBox="1">
            <a:spLocks noChangeArrowheads="1"/>
          </p:cNvSpPr>
          <p:nvPr/>
        </p:nvSpPr>
        <p:spPr bwMode="auto">
          <a:xfrm>
            <a:off x="2771775" y="3860800"/>
            <a:ext cx="18325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Dopagem 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planar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3302" name="AutoShape 54"/>
          <p:cNvCxnSpPr>
            <a:cxnSpLocks noChangeShapeType="1"/>
            <a:stCxn id="53291" idx="0"/>
            <a:endCxn id="53301" idx="1"/>
          </p:cNvCxnSpPr>
          <p:nvPr/>
        </p:nvCxnSpPr>
        <p:spPr bwMode="auto">
          <a:xfrm rot="5400000" flipH="1" flipV="1">
            <a:off x="4495945" y="2309957"/>
            <a:ext cx="742950" cy="23587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3303" name="Rectangle 55"/>
          <p:cNvSpPr>
            <a:spLocks noChangeArrowheads="1"/>
          </p:cNvSpPr>
          <p:nvPr/>
        </p:nvSpPr>
        <p:spPr bwMode="auto">
          <a:xfrm>
            <a:off x="6227763" y="2997200"/>
            <a:ext cx="7302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3279" name="Text Box 31"/>
          <p:cNvSpPr txBox="1">
            <a:spLocks noChangeArrowheads="1"/>
          </p:cNvSpPr>
          <p:nvPr/>
        </p:nvSpPr>
        <p:spPr bwMode="auto">
          <a:xfrm>
            <a:off x="6858016" y="1357298"/>
            <a:ext cx="21467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Poço-quântico</a:t>
            </a:r>
          </a:p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(canal de condução)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3304" name="AutoShape 56"/>
          <p:cNvCxnSpPr>
            <a:cxnSpLocks noChangeShapeType="1"/>
            <a:stCxn id="53279" idx="2"/>
            <a:endCxn id="53303" idx="3"/>
          </p:cNvCxnSpPr>
          <p:nvPr/>
        </p:nvCxnSpPr>
        <p:spPr bwMode="auto">
          <a:xfrm rot="5400000">
            <a:off x="6583187" y="1721231"/>
            <a:ext cx="1065803" cy="163059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3305" name="Rectangle 57"/>
          <p:cNvSpPr>
            <a:spLocks noChangeArrowheads="1"/>
          </p:cNvSpPr>
          <p:nvPr/>
        </p:nvSpPr>
        <p:spPr bwMode="auto">
          <a:xfrm>
            <a:off x="7164388" y="3141663"/>
            <a:ext cx="144462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3293" name="Text Box 45"/>
          <p:cNvSpPr txBox="1">
            <a:spLocks noChangeArrowheads="1"/>
          </p:cNvSpPr>
          <p:nvPr/>
        </p:nvSpPr>
        <p:spPr bwMode="auto">
          <a:xfrm>
            <a:off x="7691438" y="3068638"/>
            <a:ext cx="132440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Cobertura</a:t>
            </a:r>
          </a:p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(~10</a:t>
            </a:r>
            <a:r>
              <a:rPr lang="pt-BR" b="1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17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cm</a:t>
            </a:r>
            <a:r>
              <a:rPr lang="pt-BR" b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3306" name="AutoShape 58"/>
          <p:cNvCxnSpPr>
            <a:cxnSpLocks noChangeShapeType="1"/>
            <a:stCxn id="53293" idx="1"/>
            <a:endCxn id="53305" idx="3"/>
          </p:cNvCxnSpPr>
          <p:nvPr/>
        </p:nvCxnSpPr>
        <p:spPr bwMode="auto">
          <a:xfrm rot="10800000">
            <a:off x="7308850" y="3213102"/>
            <a:ext cx="382588" cy="1787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3307" name="Rectangle 59"/>
          <p:cNvSpPr>
            <a:spLocks noChangeArrowheads="1"/>
          </p:cNvSpPr>
          <p:nvPr/>
        </p:nvSpPr>
        <p:spPr bwMode="auto">
          <a:xfrm>
            <a:off x="4787900" y="2636838"/>
            <a:ext cx="2159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3290" name="Text Box 42"/>
          <p:cNvSpPr txBox="1">
            <a:spLocks noChangeArrowheads="1"/>
          </p:cNvSpPr>
          <p:nvPr/>
        </p:nvSpPr>
        <p:spPr bwMode="auto">
          <a:xfrm>
            <a:off x="5500694" y="1273718"/>
            <a:ext cx="10397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Barreira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3309" name="AutoShape 61"/>
          <p:cNvCxnSpPr>
            <a:cxnSpLocks noChangeShapeType="1"/>
            <a:endCxn id="53307" idx="0"/>
          </p:cNvCxnSpPr>
          <p:nvPr/>
        </p:nvCxnSpPr>
        <p:spPr bwMode="auto">
          <a:xfrm rot="5400000">
            <a:off x="5005388" y="1598612"/>
            <a:ext cx="928688" cy="1147763"/>
          </a:xfrm>
          <a:prstGeom prst="curvedConnector3">
            <a:avLst>
              <a:gd name="adj1" fmla="val 499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3312" name="Rectangle 64"/>
          <p:cNvSpPr>
            <a:spLocks noChangeArrowheads="1"/>
          </p:cNvSpPr>
          <p:nvPr/>
        </p:nvSpPr>
        <p:spPr bwMode="auto">
          <a:xfrm>
            <a:off x="6804025" y="2349500"/>
            <a:ext cx="21590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cxnSp>
        <p:nvCxnSpPr>
          <p:cNvPr id="53313" name="AutoShape 65"/>
          <p:cNvCxnSpPr>
            <a:cxnSpLocks noChangeShapeType="1"/>
            <a:endCxn id="53312" idx="0"/>
          </p:cNvCxnSpPr>
          <p:nvPr/>
        </p:nvCxnSpPr>
        <p:spPr bwMode="auto">
          <a:xfrm rot="16200000" flipH="1">
            <a:off x="6132720" y="1570245"/>
            <a:ext cx="638730" cy="91977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3314" name="Rectangle 66"/>
          <p:cNvSpPr>
            <a:spLocks noChangeArrowheads="1"/>
          </p:cNvSpPr>
          <p:nvPr/>
        </p:nvSpPr>
        <p:spPr bwMode="auto">
          <a:xfrm>
            <a:off x="6372225" y="3429000"/>
            <a:ext cx="71438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3292" name="Text Box 44"/>
          <p:cNvSpPr txBox="1">
            <a:spLocks noChangeArrowheads="1"/>
          </p:cNvSpPr>
          <p:nvPr/>
        </p:nvSpPr>
        <p:spPr bwMode="auto">
          <a:xfrm>
            <a:off x="6588125" y="4149725"/>
            <a:ext cx="187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Pontos-quânticos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3315" name="AutoShape 67"/>
          <p:cNvCxnSpPr>
            <a:cxnSpLocks noChangeShapeType="1"/>
            <a:endCxn id="53314" idx="3"/>
          </p:cNvCxnSpPr>
          <p:nvPr/>
        </p:nvCxnSpPr>
        <p:spPr bwMode="auto">
          <a:xfrm flipH="1" flipV="1">
            <a:off x="6443663" y="3502025"/>
            <a:ext cx="1081087" cy="647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3325" name="Text Box 77"/>
          <p:cNvSpPr txBox="1">
            <a:spLocks noChangeArrowheads="1"/>
          </p:cNvSpPr>
          <p:nvPr/>
        </p:nvSpPr>
        <p:spPr bwMode="auto">
          <a:xfrm>
            <a:off x="5580063" y="4274114"/>
            <a:ext cx="838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Spacer</a:t>
            </a:r>
            <a:endParaRPr lang="en-US" b="1" i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326" name="Rectangle 78"/>
          <p:cNvSpPr>
            <a:spLocks noChangeArrowheads="1"/>
          </p:cNvSpPr>
          <p:nvPr/>
        </p:nvSpPr>
        <p:spPr bwMode="auto">
          <a:xfrm>
            <a:off x="6084888" y="3500438"/>
            <a:ext cx="71437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3327" name="Rectangle 79"/>
          <p:cNvSpPr>
            <a:spLocks noChangeArrowheads="1"/>
          </p:cNvSpPr>
          <p:nvPr/>
        </p:nvSpPr>
        <p:spPr bwMode="auto">
          <a:xfrm>
            <a:off x="6300788" y="3644900"/>
            <a:ext cx="714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cxnSp>
        <p:nvCxnSpPr>
          <p:cNvPr id="53328" name="AutoShape 80"/>
          <p:cNvCxnSpPr>
            <a:cxnSpLocks noChangeShapeType="1"/>
            <a:stCxn id="53325" idx="0"/>
            <a:endCxn id="53326" idx="2"/>
          </p:cNvCxnSpPr>
          <p:nvPr/>
        </p:nvCxnSpPr>
        <p:spPr bwMode="auto">
          <a:xfrm rot="5400000" flipH="1" flipV="1">
            <a:off x="5709683" y="3863190"/>
            <a:ext cx="700651" cy="1211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3329" name="AutoShape 81"/>
          <p:cNvCxnSpPr>
            <a:cxnSpLocks noChangeShapeType="1"/>
            <a:stCxn id="53325" idx="0"/>
            <a:endCxn id="53327" idx="2"/>
          </p:cNvCxnSpPr>
          <p:nvPr/>
        </p:nvCxnSpPr>
        <p:spPr bwMode="auto">
          <a:xfrm rot="5400000" flipH="1" flipV="1">
            <a:off x="5889070" y="3826677"/>
            <a:ext cx="557776" cy="3370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grpSp>
        <p:nvGrpSpPr>
          <p:cNvPr id="8" name="Group 101"/>
          <p:cNvGrpSpPr>
            <a:grpSpLocks/>
          </p:cNvGrpSpPr>
          <p:nvPr/>
        </p:nvGrpSpPr>
        <p:grpSpPr bwMode="auto">
          <a:xfrm>
            <a:off x="6084888" y="4724400"/>
            <a:ext cx="3059112" cy="1873250"/>
            <a:chOff x="3833" y="2976"/>
            <a:chExt cx="1927" cy="1180"/>
          </a:xfrm>
        </p:grpSpPr>
        <p:pic>
          <p:nvPicPr>
            <p:cNvPr id="53333" name="Picture 85" descr="Perspectiv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26" y="2976"/>
              <a:ext cx="1834" cy="1180"/>
            </a:xfrm>
            <a:prstGeom prst="rect">
              <a:avLst/>
            </a:prstGeom>
            <a:noFill/>
          </p:spPr>
        </p:pic>
        <p:sp>
          <p:nvSpPr>
            <p:cNvPr id="53347" name="Line 99"/>
            <p:cNvSpPr>
              <a:spLocks noChangeShapeType="1"/>
            </p:cNvSpPr>
            <p:nvPr/>
          </p:nvSpPr>
          <p:spPr bwMode="auto">
            <a:xfrm>
              <a:off x="3878" y="3385"/>
              <a:ext cx="635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3348" name="Text Box 100"/>
            <p:cNvSpPr txBox="1">
              <a:spLocks noChangeArrowheads="1"/>
            </p:cNvSpPr>
            <p:nvPr/>
          </p:nvSpPr>
          <p:spPr bwMode="auto">
            <a:xfrm>
              <a:off x="3833" y="3702"/>
              <a:ext cx="39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pt-BR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endPara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55" name="AutoShape 233"/>
          <p:cNvSpPr>
            <a:spLocks noChangeArrowheads="1"/>
          </p:cNvSpPr>
          <p:nvPr/>
        </p:nvSpPr>
        <p:spPr bwMode="auto">
          <a:xfrm rot="16651718">
            <a:off x="2196065" y="2850283"/>
            <a:ext cx="287338" cy="1655763"/>
          </a:xfrm>
          <a:prstGeom prst="downArrow">
            <a:avLst>
              <a:gd name="adj1" fmla="val 50000"/>
              <a:gd name="adj2" fmla="val 144061"/>
            </a:avLst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19" name="CaixaDeTexto 118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localização-fraca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7" name="Retângulo de cantos arredondados 146"/>
          <p:cNvSpPr/>
          <p:nvPr/>
        </p:nvSpPr>
        <p:spPr>
          <a:xfrm>
            <a:off x="214282" y="1928802"/>
            <a:ext cx="4786346" cy="46434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8" name="Group 51"/>
          <p:cNvGrpSpPr>
            <a:grpSpLocks/>
          </p:cNvGrpSpPr>
          <p:nvPr/>
        </p:nvGrpSpPr>
        <p:grpSpPr bwMode="auto">
          <a:xfrm>
            <a:off x="466724" y="2505096"/>
            <a:ext cx="3962400" cy="3924300"/>
            <a:chOff x="135" y="1112"/>
            <a:chExt cx="2496" cy="2472"/>
          </a:xfrm>
        </p:grpSpPr>
        <p:grpSp>
          <p:nvGrpSpPr>
            <p:cNvPr id="149" name="Group 5"/>
            <p:cNvGrpSpPr>
              <a:grpSpLocks/>
            </p:cNvGrpSpPr>
            <p:nvPr/>
          </p:nvGrpSpPr>
          <p:grpSpPr bwMode="auto">
            <a:xfrm>
              <a:off x="135" y="1112"/>
              <a:ext cx="2495" cy="2473"/>
              <a:chOff x="252" y="480"/>
              <a:chExt cx="3444" cy="3432"/>
            </a:xfrm>
          </p:grpSpPr>
          <p:pic>
            <p:nvPicPr>
              <p:cNvPr id="156" name="Picture 6" descr="AFM1x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52" y="480"/>
                <a:ext cx="1728" cy="1728"/>
              </a:xfrm>
              <a:prstGeom prst="rect">
                <a:avLst/>
              </a:prstGeom>
              <a:noFill/>
            </p:spPr>
          </p:pic>
          <p:graphicFrame>
            <p:nvGraphicFramePr>
              <p:cNvPr id="157" name="Object 7"/>
              <p:cNvGraphicFramePr>
                <a:graphicFrameLocks noChangeAspect="1"/>
              </p:cNvGraphicFramePr>
              <p:nvPr/>
            </p:nvGraphicFramePr>
            <p:xfrm>
              <a:off x="252" y="2184"/>
              <a:ext cx="1728" cy="1728"/>
            </p:xfrm>
            <a:graphic>
              <a:graphicData uri="http://schemas.openxmlformats.org/presentationml/2006/ole">
                <p:oleObj spid="_x0000_s2052" name="Figura" r:id="rId7" imgW="2858202" imgH="2858202" progId="Word.Picture.8">
                  <p:embed/>
                </p:oleObj>
              </a:graphicData>
            </a:graphic>
          </p:graphicFrame>
          <p:pic>
            <p:nvPicPr>
              <p:cNvPr id="158" name="Picture 8" descr="AFM1x1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968" y="2176"/>
                <a:ext cx="1728" cy="1734"/>
              </a:xfrm>
              <a:prstGeom prst="rect">
                <a:avLst/>
              </a:prstGeom>
              <a:noFill/>
            </p:spPr>
          </p:pic>
          <p:grpSp>
            <p:nvGrpSpPr>
              <p:cNvPr id="159" name="Group 9"/>
              <p:cNvGrpSpPr>
                <a:grpSpLocks/>
              </p:cNvGrpSpPr>
              <p:nvPr/>
            </p:nvGrpSpPr>
            <p:grpSpPr bwMode="auto">
              <a:xfrm>
                <a:off x="1584" y="1968"/>
                <a:ext cx="2016" cy="0"/>
                <a:chOff x="4752" y="4324"/>
                <a:chExt cx="5040" cy="0"/>
              </a:xfrm>
            </p:grpSpPr>
            <p:sp>
              <p:nvSpPr>
                <p:cNvPr id="161" name="Line 10"/>
                <p:cNvSpPr>
                  <a:spLocks noChangeShapeType="1"/>
                </p:cNvSpPr>
                <p:nvPr/>
              </p:nvSpPr>
              <p:spPr bwMode="auto">
                <a:xfrm>
                  <a:off x="4752" y="4324"/>
                  <a:ext cx="720" cy="0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2" name="Line 11"/>
                <p:cNvSpPr>
                  <a:spLocks noChangeShapeType="1"/>
                </p:cNvSpPr>
                <p:nvPr/>
              </p:nvSpPr>
              <p:spPr bwMode="auto">
                <a:xfrm>
                  <a:off x="9072" y="4324"/>
                  <a:ext cx="720" cy="0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pic>
            <p:nvPicPr>
              <p:cNvPr id="160" name="Picture 12" descr="AFM1x1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968" y="496"/>
                <a:ext cx="1728" cy="1728"/>
              </a:xfrm>
              <a:prstGeom prst="rect">
                <a:avLst/>
              </a:prstGeom>
              <a:noFill/>
            </p:spPr>
          </p:pic>
        </p:grpSp>
        <p:sp>
          <p:nvSpPr>
            <p:cNvPr id="150" name="Text Box 13"/>
            <p:cNvSpPr txBox="1">
              <a:spLocks noChangeArrowheads="1"/>
            </p:cNvSpPr>
            <p:nvPr/>
          </p:nvSpPr>
          <p:spPr bwMode="auto">
            <a:xfrm>
              <a:off x="196" y="1168"/>
              <a:ext cx="635" cy="21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1,50 MC</a:t>
              </a:r>
            </a:p>
          </p:txBody>
        </p:sp>
        <p:sp>
          <p:nvSpPr>
            <p:cNvPr id="151" name="Text Box 14"/>
            <p:cNvSpPr txBox="1">
              <a:spLocks noChangeArrowheads="1"/>
            </p:cNvSpPr>
            <p:nvPr/>
          </p:nvSpPr>
          <p:spPr bwMode="auto">
            <a:xfrm>
              <a:off x="1434" y="1168"/>
              <a:ext cx="594" cy="21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1,75 MC</a:t>
              </a:r>
            </a:p>
          </p:txBody>
        </p:sp>
        <p:sp>
          <p:nvSpPr>
            <p:cNvPr id="152" name="Text Box 15"/>
            <p:cNvSpPr txBox="1">
              <a:spLocks noChangeArrowheads="1"/>
            </p:cNvSpPr>
            <p:nvPr/>
          </p:nvSpPr>
          <p:spPr bwMode="auto">
            <a:xfrm>
              <a:off x="216" y="2408"/>
              <a:ext cx="595" cy="21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 MC</a:t>
              </a:r>
            </a:p>
          </p:txBody>
        </p:sp>
        <p:sp>
          <p:nvSpPr>
            <p:cNvPr id="153" name="Text Box 16"/>
            <p:cNvSpPr txBox="1">
              <a:spLocks noChangeArrowheads="1"/>
            </p:cNvSpPr>
            <p:nvPr/>
          </p:nvSpPr>
          <p:spPr bwMode="auto">
            <a:xfrm>
              <a:off x="1434" y="2408"/>
              <a:ext cx="594" cy="21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2,50 MC</a:t>
              </a:r>
            </a:p>
          </p:txBody>
        </p:sp>
        <p:sp>
          <p:nvSpPr>
            <p:cNvPr id="154" name="Text Box 17"/>
            <p:cNvSpPr txBox="1">
              <a:spLocks noChangeArrowheads="1"/>
            </p:cNvSpPr>
            <p:nvPr/>
          </p:nvSpPr>
          <p:spPr bwMode="auto">
            <a:xfrm>
              <a:off x="979" y="1976"/>
              <a:ext cx="47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1400" b="1">
                  <a:solidFill>
                    <a:srgbClr val="FFFFFF"/>
                  </a:solidFill>
                </a:rPr>
                <a:t>2000 Å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75763E-7 L 0.5434 0.093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3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5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3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3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89" grpId="0"/>
      <p:bldP spid="53286" grpId="0"/>
      <p:bldP spid="53288" grpId="0"/>
      <p:bldP spid="53291" grpId="0"/>
      <p:bldP spid="53279" grpId="0"/>
      <p:bldP spid="53293" grpId="0"/>
      <p:bldP spid="53290" grpId="0"/>
      <p:bldP spid="53292" grpId="0"/>
      <p:bldP spid="53325" grpId="0"/>
      <p:bldP spid="155" grpId="0" animBg="1"/>
      <p:bldP spid="155" grpId="1" animBg="1"/>
      <p:bldP spid="155" grpId="2" animBg="1"/>
      <p:bldP spid="1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localização-fraca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Imagem 16" descr="sigmax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9748" y="1675267"/>
            <a:ext cx="5699772" cy="4468377"/>
          </a:xfrm>
          <a:prstGeom prst="rect">
            <a:avLst/>
          </a:prstGeom>
        </p:spPr>
      </p:pic>
      <p:cxnSp>
        <p:nvCxnSpPr>
          <p:cNvPr id="19" name="Conector reto 18"/>
          <p:cNvCxnSpPr/>
          <p:nvPr/>
        </p:nvCxnSpPr>
        <p:spPr>
          <a:xfrm rot="10800000" flipV="1">
            <a:off x="3000364" y="2143116"/>
            <a:ext cx="3857652" cy="29289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5072066" y="34290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Localização-fraca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" name="Conector reto 22"/>
          <p:cNvCxnSpPr/>
          <p:nvPr/>
        </p:nvCxnSpPr>
        <p:spPr>
          <a:xfrm rot="10800000" flipV="1">
            <a:off x="3000364" y="2071678"/>
            <a:ext cx="3857652" cy="24288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684118" y="2527602"/>
            <a:ext cx="261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Localização-fraca e</a:t>
            </a:r>
          </a:p>
          <a:p>
            <a:pPr algn="ctr"/>
            <a:r>
              <a:rPr lang="pt-BR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Interações entre elétrons</a:t>
            </a:r>
            <a:endParaRPr lang="pt-BR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14612" y="1785926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Amostra 1,75 MC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4916998" y="5870084"/>
            <a:ext cx="285752" cy="285752"/>
          </a:xfrm>
          <a:prstGeom prst="roundRect">
            <a:avLst/>
          </a:prstGeom>
          <a:solidFill>
            <a:srgbClr val="FFC000">
              <a:alpha val="46000"/>
            </a:srgbClr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6" grpId="0"/>
      <p:bldP spid="28" grpId="0" animBg="1"/>
      <p:bldP spid="2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sigmax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492" y="1285860"/>
            <a:ext cx="4356933" cy="35719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215074" y="192880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Amostra 1,75 MC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localização-fraca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Imagem 4" descr="taxa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3000372"/>
            <a:ext cx="4415235" cy="3694331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rot="16200000" flipH="1">
            <a:off x="2893207" y="2536025"/>
            <a:ext cx="3286148" cy="2071702"/>
          </a:xfrm>
          <a:prstGeom prst="straightConnector1">
            <a:avLst/>
          </a:prstGeom>
          <a:ln w="25400">
            <a:solidFill>
              <a:srgbClr val="FF0000"/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rot="16200000" flipH="1">
            <a:off x="2607455" y="2821777"/>
            <a:ext cx="3857652" cy="207170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3571868" y="3071810"/>
            <a:ext cx="3357586" cy="1285884"/>
          </a:xfrm>
          <a:prstGeom prst="straightConnector1">
            <a:avLst/>
          </a:prstGeom>
          <a:ln w="25400">
            <a:solidFill>
              <a:srgbClr val="FF0000"/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3571868" y="3071810"/>
            <a:ext cx="3357586" cy="278608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3500430" y="3286124"/>
            <a:ext cx="3929090" cy="642942"/>
          </a:xfrm>
          <a:prstGeom prst="straightConnector1">
            <a:avLst/>
          </a:prstGeom>
          <a:ln w="25400">
            <a:solidFill>
              <a:srgbClr val="FF0000"/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3500430" y="3429000"/>
            <a:ext cx="4643470" cy="71438"/>
          </a:xfrm>
          <a:prstGeom prst="straightConnector1">
            <a:avLst/>
          </a:prstGeom>
          <a:ln w="25400">
            <a:solidFill>
              <a:srgbClr val="FF0000"/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3500430" y="3286124"/>
            <a:ext cx="3929090" cy="257176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>
            <a:off x="3500430" y="3500438"/>
            <a:ext cx="4643470" cy="235745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rot="10800000" flipV="1">
            <a:off x="5286380" y="3357562"/>
            <a:ext cx="3143272" cy="2071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rot="10800000">
            <a:off x="5369393" y="5881042"/>
            <a:ext cx="3071834" cy="158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rot="10800000">
            <a:off x="3262966" y="5297963"/>
            <a:ext cx="2214578" cy="1588"/>
          </a:xfrm>
          <a:prstGeom prst="straightConnector1">
            <a:avLst/>
          </a:prstGeom>
          <a:ln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1670338" y="498698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2DES-2DES e </a:t>
            </a:r>
          </a:p>
          <a:p>
            <a:pPr algn="ctr"/>
            <a:r>
              <a:rPr lang="pt-BR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2DES-</a:t>
            </a:r>
            <a:r>
              <a:rPr lang="pt-BR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QDs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24" name="Conector de seta reta 23"/>
          <p:cNvCxnSpPr>
            <a:endCxn id="28" idx="3"/>
          </p:cNvCxnSpPr>
          <p:nvPr/>
        </p:nvCxnSpPr>
        <p:spPr>
          <a:xfrm rot="10800000" flipV="1">
            <a:off x="3428992" y="5857892"/>
            <a:ext cx="2357454" cy="613294"/>
          </a:xfrm>
          <a:prstGeom prst="straightConnector1">
            <a:avLst/>
          </a:prstGeom>
          <a:ln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1921207" y="6286520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Dresselhauss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6" name="Grupo 35"/>
          <p:cNvGrpSpPr/>
          <p:nvPr/>
        </p:nvGrpSpPr>
        <p:grpSpPr>
          <a:xfrm>
            <a:off x="6357950" y="4079891"/>
            <a:ext cx="1785950" cy="714380"/>
            <a:chOff x="6357950" y="4079891"/>
            <a:chExt cx="1785950" cy="714380"/>
          </a:xfrm>
        </p:grpSpPr>
        <p:cxnSp>
          <p:nvCxnSpPr>
            <p:cNvPr id="32" name="Conector reto 31"/>
            <p:cNvCxnSpPr/>
            <p:nvPr/>
          </p:nvCxnSpPr>
          <p:spPr>
            <a:xfrm>
              <a:off x="6357950" y="4572008"/>
              <a:ext cx="178595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Arco 33"/>
            <p:cNvSpPr/>
            <p:nvPr/>
          </p:nvSpPr>
          <p:spPr>
            <a:xfrm rot="1472640">
              <a:off x="6759800" y="4079891"/>
              <a:ext cx="714380" cy="714380"/>
            </a:xfrm>
            <a:prstGeom prst="arc">
              <a:avLst>
                <a:gd name="adj1" fmla="val 16200000"/>
                <a:gd name="adj2" fmla="val 2139717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CaixaDeTexto 34"/>
          <p:cNvSpPr txBox="1"/>
          <p:nvPr/>
        </p:nvSpPr>
        <p:spPr>
          <a:xfrm>
            <a:off x="7500958" y="4000504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BR" sz="2800" b="1" i="1" baseline="-25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ee</a:t>
            </a:r>
            <a:endParaRPr lang="pt-BR" sz="2800" b="1" i="1" baseline="-250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8" grpId="0"/>
      <p:bldP spid="35" grpId="0"/>
      <p:bldP spid="3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localização-fraca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Imagem 25" descr="A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8002" y="1886153"/>
            <a:ext cx="5967996" cy="461468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215074" y="192880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Amostra 1,75 MC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7500958" y="4000504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pt-BR" sz="2800" b="1" i="1" baseline="-25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ee</a:t>
            </a:r>
            <a:endParaRPr lang="pt-BR" sz="2800" b="1" i="1" baseline="-250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Seta para baixo 31"/>
          <p:cNvSpPr/>
          <p:nvPr/>
        </p:nvSpPr>
        <p:spPr>
          <a:xfrm rot="19746781">
            <a:off x="3580130" y="2710574"/>
            <a:ext cx="357190" cy="2357454"/>
          </a:xfrm>
          <a:prstGeom prst="down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5400000" scaled="0"/>
          </a:gra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para baixo 32"/>
          <p:cNvSpPr/>
          <p:nvPr/>
        </p:nvSpPr>
        <p:spPr>
          <a:xfrm rot="17794687">
            <a:off x="5772026" y="3823849"/>
            <a:ext cx="357190" cy="1203852"/>
          </a:xfrm>
          <a:prstGeom prst="down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5400000" scaled="0"/>
          </a:gra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 para baixo 33"/>
          <p:cNvSpPr/>
          <p:nvPr/>
        </p:nvSpPr>
        <p:spPr>
          <a:xfrm rot="11654207">
            <a:off x="4759102" y="4014751"/>
            <a:ext cx="357190" cy="1203852"/>
          </a:xfrm>
          <a:prstGeom prst="downArrow">
            <a:avLst/>
          </a:prstGeom>
          <a:gradFill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0"/>
          </a:gra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8351 0.60824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6146 -0.04186 " pathEditMode="relative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1" grpId="2"/>
      <p:bldP spid="31" grpId="2"/>
      <p:bldP spid="31" grpId="3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14282" y="2500306"/>
            <a:ext cx="8643998" cy="40719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pt-B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O porquê dos temas...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4282" y="1314378"/>
            <a:ext cx="706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Fotodetectores de infravermelho baseado em pontos-quânticos.</a:t>
            </a:r>
            <a:endParaRPr lang="pt-BR" sz="2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4282" y="1600130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Localização-fraca</a:t>
            </a:r>
            <a:endParaRPr lang="pt-BR" sz="2000" b="1" dirty="0">
              <a:solidFill>
                <a:schemeClr val="tx2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4282" y="1885882"/>
            <a:ext cx="390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Estados de borda contra-rotativos</a:t>
            </a:r>
            <a:endParaRPr lang="pt-BR" sz="2000" b="1" dirty="0">
              <a:solidFill>
                <a:schemeClr val="tx2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2910" y="3214686"/>
            <a:ext cx="74247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Vantagens sobre detectores baseados em poços-quânticos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[J. Jiang </a:t>
            </a:r>
            <a:r>
              <a:rPr lang="pt-BR" sz="14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et</a:t>
            </a:r>
            <a:r>
              <a:rPr lang="pt-BR" sz="1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4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, 2004]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/>
            <a:endParaRPr lang="pt-BR" b="1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Sensível à radiação que incide normalmente;</a:t>
            </a:r>
          </a:p>
          <a:p>
            <a:pPr marL="342900" indent="-342900"/>
            <a:r>
              <a:rPr lang="pt-BR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(confinamento tridimensional)</a:t>
            </a:r>
          </a:p>
          <a:p>
            <a:pPr marL="342900" indent="-342900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2.	Maior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responsividade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42900" indent="-342900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pt-BR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(tempo de vida dos elétrons </a:t>
            </a:r>
            <a:r>
              <a:rPr lang="pt-BR" b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fotogerados</a:t>
            </a:r>
            <a:r>
              <a:rPr lang="pt-BR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3.	Trabalha em temperaturas mais elevadas 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pt-BR" sz="1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., A. </a:t>
            </a:r>
            <a:r>
              <a:rPr lang="pt-BR" sz="1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Sergeev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4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et</a:t>
            </a:r>
            <a:r>
              <a:rPr lang="pt-BR" sz="1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4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, 2002]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pt-BR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(menor corrente de escuro)</a:t>
            </a:r>
          </a:p>
          <a:p>
            <a:pPr marL="342900" indent="-342900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4.	Emissões em 1,3 e 1,5 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[M. J. da Silva </a:t>
            </a:r>
            <a:r>
              <a:rPr lang="pt-BR" sz="14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et</a:t>
            </a:r>
            <a:r>
              <a:rPr lang="pt-BR" sz="1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4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, 2003]</a:t>
            </a:r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0" y="6488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1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0" y="6488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500034" y="3786190"/>
            <a:ext cx="7929618" cy="135732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O empilhamento de camadas tensionadas NÃO degrada progressivamente as mobilidades do 2DES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7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7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8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86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uiExpand="1" build="allAtOnce"/>
      <p:bldP spid="13" grpId="0"/>
      <p:bldP spid="12" grpId="0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de cantos arredondados 38"/>
          <p:cNvSpPr/>
          <p:nvPr/>
        </p:nvSpPr>
        <p:spPr>
          <a:xfrm>
            <a:off x="1571604" y="1714488"/>
            <a:ext cx="5857916" cy="421484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4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localização-fraca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14678" y="371475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4143372" y="328612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5929322" y="471488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3857620" y="4143380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5286380" y="300037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5214942" y="3857628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6429388" y="300037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357818" y="228599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4143372" y="471488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500430" y="2786058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2571736" y="4286256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2571736" y="2714620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/>
          <p:cNvSpPr txBox="1"/>
          <p:nvPr/>
        </p:nvSpPr>
        <p:spPr>
          <a:xfrm>
            <a:off x="4071934" y="600076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2DES</a:t>
            </a:r>
            <a:endParaRPr lang="pt-BR" sz="24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7786710" y="3286124"/>
            <a:ext cx="628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>
                <a:solidFill>
                  <a:srgbClr val="0000FF"/>
                </a:solidFill>
                <a:latin typeface="Symbol" pitchFamily="18" charset="2"/>
              </a:rPr>
              <a:t>t</a:t>
            </a:r>
            <a:r>
              <a:rPr lang="pt-BR" sz="4400" b="1" baseline="-25000" dirty="0" smtClean="0">
                <a:solidFill>
                  <a:srgbClr val="0000FF"/>
                </a:solidFill>
                <a:latin typeface="Symbol" pitchFamily="18" charset="2"/>
              </a:rPr>
              <a:t>f</a:t>
            </a:r>
            <a:endParaRPr lang="pt-BR" sz="4400" b="1" baseline="-25000" dirty="0">
              <a:solidFill>
                <a:srgbClr val="0000FF"/>
              </a:solidFill>
              <a:latin typeface="Symbol" pitchFamily="18" charset="2"/>
            </a:endParaRPr>
          </a:p>
        </p:txBody>
      </p:sp>
      <p:sp>
        <p:nvSpPr>
          <p:cNvPr id="41" name="Seta para a direita 40"/>
          <p:cNvSpPr/>
          <p:nvPr/>
        </p:nvSpPr>
        <p:spPr>
          <a:xfrm rot="16200000">
            <a:off x="532283" y="3545750"/>
            <a:ext cx="357190" cy="500066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42844" y="40005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Tensão</a:t>
            </a:r>
          </a:p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mecânica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0611E-6 C 0.00556 -0.01087 0.00833 -0.02105 0.01128 -0.03354 C 0.01181 -0.04048 0.01389 -0.04695 0.01389 -0.05389 C 0.01389 -0.08049 0.01198 -0.1198 -0.01146 -0.12975 C -0.0184 -0.12674 -0.02222 -0.11518 -0.02674 -0.10777 C -0.03038 -0.09251 -0.03559 -0.07771 -0.03924 -0.06222 C -0.04028 -0.05782 -0.04306 -0.05458 -0.04444 -0.05042 C -0.05104 -0.03007 -0.04601 -0.03816 -0.0533 -0.02845 C -0.0566 -0.01018 -0.05156 -0.03284 -0.05833 -0.01666 C -0.06024 -0.0118 -0.06146 -0.00648 -0.06337 -0.00162 C -0.06649 0.00647 -0.06719 0.01549 -0.06962 0.02382 C -0.07361 0.037 -0.07865 0.05018 -0.08108 0.06429 C -0.08003 0.07724 -0.07691 0.08718 -0.07483 0.09967 C -0.07465 0.10083 -0.07309 0.111 -0.07222 0.11309 C -0.06962 0.1191 -0.06615 0.12419 -0.06337 0.12997 C -0.05885 0.13899 -0.06059 0.14223 -0.05191 0.145 C -0.04531 0.14269 -0.04167 0.13945 -0.03559 0.13667 C -0.02691 0.12534 -0.02014 0.1117 -0.01406 0.09782 C -0.01076 0.09019 -0.0059 0.08371 -0.00521 0.07423 C -0.00347 0.04949 -0.00174 0.02474 -2.5E-6 1.40611E-6 Z " pathEditMode="relative" ptsTypes="ffffffffffffffffffff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67345E-6 C 0.01181 -0.01572 0.02795 -0.02243 0.04288 -0.03191 C 0.06406 -0.04533 0.08507 -0.06128 0.10747 -0.07077 C 0.12431 -0.07794 0.14201 -0.08187 0.15938 -0.08603 C 0.16944 -0.08441 0.17969 -0.08256 0.18976 -0.08094 C 0.19444 -0.08025 0.20833 -0.07192 0.2125 -0.06915 C 0.2434 -0.04856 0.2566 -0.00786 0.26441 0.03539 C 0.26354 0.04487 0.26319 0.05458 0.26198 0.06406 C 0.25851 0.09089 0.24358 0.11032 0.23281 0.13159 C 0.22361 0.15009 0.2151 0.16906 0.20365 0.18548 C 0.20052 0.18987 0.1967 0.19288 0.19358 0.19727 C 0.18021 0.21647 0.16597 0.2389 0.1467 0.24792 C 0.13941 0.25139 0.12899 0.25208 0.12135 0.25301 C 0.10104 0.25 0.08073 0.24838 0.06076 0.24283 C 0.05278 0.23844 0.04358 0.23659 0.03663 0.22942 C 0.01823 0.21069 -0.00017 0.19033 -0.01649 0.1686 C -0.02066 0.16304 -0.02361 0.15588 -0.02795 0.15009 C -0.03056 0.13899 -0.02691 0.15171 -0.0342 0.1383 C -0.03976 0.12812 -0.03056 0.13761 -0.03924 0.12997 C -0.04306 0.12003 -0.04358 0.10939 -0.05069 0.10292 C -0.05243 0.09366 -0.05503 0.09459 -0.05833 0.08603 C -0.06111 0.05851 -0.05816 0.03585 -0.04687 0.01365 C -0.03681 -0.00601 -0.04149 -0.00115 -0.03299 -0.00832 C -0.01979 -0.0074 -0.00885 -0.01179 5.55112E-17 2.67345E-6 Z " pathEditMode="relative" ptsTypes="ffffffffffffffffffffffff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6735E-6 C 0.00921 -0.00231 0.01858 -0.0067 0.02778 -0.01017 C 0.0566 -0.00786 0.06928 -0.01087 0.09115 0.00347 C 0.09445 0.00555 0.10504 0.01689 0.10504 0.01689 C 0.10764 0.02128 0.11268 0.0303 0.11268 0.0303 C 0.11546 0.04556 0.11823 0.06083 0.12153 0.07586 C 0.12327 0.08326 0.12327 0.08974 0.12657 0.09621 C 0.13369 0.12489 0.12865 0.10269 0.12535 0.17715 C 0.12448 0.19658 0.11528 0.21554 0.10747 0.23104 C 0.09289 0.26018 0.07952 0.29024 0.05435 0.30528 C 0.04132 0.31314 0.04462 0.30898 0.03039 0.31198 C 0.01372 0.31568 -0.00226 0.32147 -0.01909 0.32378 C -0.02916 0.32216 -0.03941 0.32123 -0.04948 0.31869 C -0.06006 0.31615 -0.06077 0.31291 -0.06962 0.3069 C -0.08299 0.29811 -0.09757 0.28839 -0.10643 0.27151 C -0.11441 0.25625 -0.11806 0.23775 -0.12535 0.22248 C -0.13004 0.19612 -0.12813 0.1679 -0.12657 0.14154 C -0.12622 0.13483 -0.12223 0.12928 -0.12032 0.12304 C -0.11198 0.09575 -0.1019 0.06661 -0.08612 0.04556 C -0.08299 0.03724 -0.07882 0.03423 -0.07344 0.02868 C -0.0632 0.01827 -0.05348 0.00417 -0.03924 0.00347 C -0.00156 0.00162 -0.01372 0.00856 2.77778E-7 1.26735E-6 Z " pathEditMode="relative" ptsTypes="ffffffffffffffffffffff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39593E-6 C 0.00503 0.00231 0.00781 0.00694 0.01267 0.00994 C 0.01944 0.01942 0.02778 0.02497 0.03403 0.03538 C 0.04236 0.04903 0.04982 0.06498 0.05555 0.08094 C 0.05382 0.08534 0.05226 0.08996 0.05052 0.09435 C 0.04809 0.1006 0.03594 0.10777 0.0316 0.11286 C 0.02517 0.12026 0.01805 0.13043 0.01267 0.13991 C 0.00764 0.14893 0.00278 0.15818 4.16667E-6 0.16859 C -0.00122 0.17299 -0.00382 0.182 -0.00382 0.182 C -0.00504 0.1975 -0.0059 0.216 -0.00764 0.23103 C -0.00886 0.24144 -0.01493 0.24722 -0.01771 0.25624 C -0.0217 0.26919 -0.03038 0.28446 -0.03924 0.29163 C -0.05729 0.32354 -0.0934 0.35106 -0.12031 0.36586 C -0.13559 0.37419 -0.16389 0.37442 -0.18229 0.37766 C -0.19948 0.37581 -0.19965 0.37812 -0.20886 0.36077 C -0.21163 0.34782 -0.21302 0.3351 -0.21528 0.32192 C -0.21649 0.30666 -0.21702 0.29139 -0.2191 0.27636 C -0.21823 0.26341 -0.21806 0.25046 -0.21649 0.23774 C -0.21458 0.22086 -0.20608 0.20004 -0.19636 0.18871 C -0.19011 0.18154 -0.19445 0.18987 -0.18733 0.18039 C -0.17656 0.16605 -0.18854 0.17669 -0.17604 0.16697 C -0.16754 0.14408 -0.17188 0.15263 -0.16458 0.13991 C -0.1592 0.11771 -0.16372 0.13899 -0.15955 0.09782 C -0.15851 0.08857 -0.15382 0.08071 -0.1507 0.07238 C -0.1434 0.05296 -0.13212 0.03307 -0.11528 0.02867 C -0.10139 0.02914 -0.08733 0.02937 -0.07344 0.03029 C -0.06146 0.03122 -0.04722 0.04139 -0.03559 0.04556 C -0.03264 0.04486 -0.02934 0.04533 -0.02656 0.04371 C -0.02205 0.04116 -0.01979 0.02289 -0.01528 0.01688 C -0.01163 0.01202 -0.00816 0.00925 -0.00521 0.00324 C -0.00399 -0.01041 -0.00486 -0.01781 -0.00261 -0.00671 C -0.00208 -0.0044 -0.00226 -0.00208 -0.00139 -2.39593E-6 C -0.00122 0.00046 -0.00052 -2.39593E-6 4.16667E-6 -2.39593E-6 Z " pathEditMode="relative" ptsTypes="fffffffffffffffffffffffffffffffff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77521E-7 C -0.05799 0.00161 -0.04375 -0.00232 -0.07222 0.00485 C -0.07778 0.00439 -0.08333 0.00462 -0.08871 0.00323 C -0.09236 0.00231 -0.09323 -0.00185 -0.09496 -0.00509 C -0.09896 -0.01272 -0.1026 -0.02036 -0.10764 -0.02706 C -0.11007 -0.03701 -0.11632 -0.03678 -0.12153 -0.04233 C -0.12951 -0.05088 -0.12986 -0.05412 -0.13924 -0.05921 C -0.15937 -0.05574 -0.15746 -0.05875 -0.16962 -0.04556 C -0.1875 -0.04672 -0.20208 -0.04741 -0.2191 -0.05227 C -0.23299 -0.05088 -0.2474 -0.05227 -0.26076 -0.04741 C -0.27535 -0.0421 -0.28889 -0.0303 -0.30382 -0.02544 C -0.31163 -0.01735 -0.31944 -0.01064 -0.32535 -2.77521E-7 C -0.33264 0.02798 -0.33073 0.01665 -0.32656 0.07238 C -0.32604 0.08048 -0.32326 0.08811 -0.32153 0.09597 C -0.31146 0.14292 -0.28437 0.15864 -0.25069 0.17021 C -0.22309 0.16697 -0.19687 0.16026 -0.16962 0.15679 C -0.1474 0.14616 -0.12535 0.13644 -0.1026 0.12812 C -0.08941 0.12326 -0.07552 0.1221 -0.06215 0.11794 C -0.05347 0.11031 -0.05746 0.11239 -0.05069 0.10962 C -0.04653 0.10592 -0.04271 0.10314 -0.03802 0.10106 C -0.03403 0.09574 -0.02986 0.09227 -0.02535 0.08765 C -0.01962 0.07585 -0.02708 0.08996 -0.01771 0.07747 C -0.01667 0.07608 -0.01632 0.074 -0.01528 0.07238 C -0.00712 0.06012 0.00087 0.04926 0.00747 0.03538 C 0.00677 0.02173 0.00729 0.00971 1.94444E-6 -2.77521E-7 Z " pathEditMode="relative" ptsTypes="fffffffffffffffffffffffff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C 0.00157 -0.0215 0.00365 -0.04348 0.00816 -0.06498 C 0.00886 -0.08557 0.01059 -0.11817 0.00816 -0.13922 C 0.00782 -0.14269 0.00191 -0.14824 0.00052 -0.15101 C -0.00364 -0.15841 -0.00729 -0.1642 -0.01337 -0.16952 C -0.01736 -0.17715 -0.02899 -0.18224 -0.03628 -0.18478 C -0.05017 -0.18247 -0.04392 -0.18455 -0.05521 -0.17969 C -0.071 -0.17298 -0.08368 -0.13899 -0.09323 -0.12234 C -0.09496 -0.1154 -0.09618 -0.10869 -0.09826 -0.10199 C -0.10087 -0.08395 -0.1026 -0.06267 -0.09948 -0.04486 C -0.09791 -0.03561 -0.09132 -0.02798 -0.0868 -0.02104 C -0.07899 -0.00902 -0.0717 0.00185 -0.06284 0.01249 C -0.05816 0.01804 -0.05434 0.02475 -0.04757 0.02614 C -0.0401 0.02752 -0.03246 0.02822 -0.02482 0.02937 C -0.01875 0.03492 -0.01146 0.03932 -0.00451 0.04302 C 0.00851 0.04186 0.0217 0.04209 0.03472 0.03955 C 0.04358 0.0377 0.04827 0.0303 0.05625 0.02776 C 0.06337 0.01295 0.05382 0.03053 0.0625 0.02105 C 0.06407 0.0192 0.06476 0.01642 0.06632 0.01434 C 0.07101 0.00787 0.07657 0.00393 0.08143 -0.00254 C 0.08108 -0.01434 0.08108 -0.02613 0.08021 -0.03792 C 0.07934 -0.04787 0.07483 -0.05735 0.07257 -0.0666 C 0.06841 -0.08302 0.06563 -0.09967 0.05625 -0.11216 C 0.05209 -0.12743 0.03472 -0.13714 0.02327 -0.14084 C 0.01059 -0.13968 -0.00208 -0.13945 -0.01475 -0.1376 C -0.03715 -0.13413 -0.05521 -0.10245 -0.06788 -0.08187 C -0.09531 -0.03723 -0.11007 0.02128 -0.11475 0.0784 C -0.11406 0.11564 -0.11649 0.16559 -0.10208 0.20144 C -0.09705 0.21393 -0.09271 0.21739 -0.08437 0.2285 C -0.0809 0.23312 -0.07343 0.23451 -0.06909 0.23682 C -0.03941 0.23405 -0.06041 0.23775 -0.04375 0.22665 C -0.03489 0.21115 -0.02795 0.19404 -0.01979 0.17785 C -0.01857 0.1753 -0.0184 0.17183 -0.01718 0.16929 C -0.0151 0.1649 -0.0118 0.16166 -0.00955 0.1575 C -0.00764 0.14963 -0.00451 0.14408 -0.0033 0.13576 C -0.00295 0.09297 -0.00364 0.05019 -0.00208 0.0074 C -0.00156 -0.00809 0.00486 0.01342 0.00052 0.0007 Z " pathEditMode="relative" ptsTypes="fffffffffffffffffffffffffffffffffffff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0204E-6 C -0.00833 0.00347 -0.01649 0.00809 -0.02413 0.01341 C -0.02934 0.01688 -0.03628 0.01781 -0.04184 0.02035 C -0.05451 0.03261 -0.07083 0.04232 -0.08611 0.04718 C -0.08819 0.04949 -0.0901 0.0518 -0.09236 0.05388 C -0.09444 0.05573 -0.0967 0.05689 -0.09878 0.05897 C -0.10312 0.06337 -0.11145 0.07262 -0.11145 0.07262 C -0.11597 0.0821 -0.12031 0.09135 -0.12413 0.10129 C -0.12448 0.10569 -0.12482 0.11031 -0.12534 0.11471 C -0.12604 0.11933 -0.12777 0.12812 -0.12777 0.12812 C -0.12656 0.15171 -0.12638 0.17553 -0.12413 0.19889 C -0.12378 0.20166 -0.12152 0.20328 -0.12031 0.20583 C -0.11423 0.21855 -0.10208 0.22942 -0.09236 0.23774 C -0.08368 0.25301 -0.07343 0.25301 -0.05954 0.25462 C -0.0467 0.25786 -0.0342 0.25 -0.02152 0.24792 C -0.01632 0.24584 -0.01093 0.24306 -0.00625 0.23936 C -0.00312 0.23682 0.00261 0.23104 0.00261 0.23104 C 0.00938 0.21693 -3.88889E-6 0.23589 0.00886 0.22086 C 0.01112 0.21716 0.01511 0.20906 0.01511 0.20906 C 0.01563 0.20629 0.0158 0.20328 0.0165 0.20074 C 0.01702 0.19889 0.01893 0.19773 0.01893 0.19565 C 0.01945 0.17784 0.02084 0.15865 0.00886 0.14847 C -0.00538 0.12049 -0.03645 0.12743 -0.05816 0.1265 C -0.06198 0.12535 -0.06579 0.12419 -0.06961 0.12303 C -0.07135 0.12257 -0.07465 0.12141 -0.07465 0.12141 C -0.08819 0.10916 -0.0677 0.12697 -0.0835 0.11633 C -0.09236 0.11031 -0.10052 0.10176 -0.10885 0.09436 C -0.11232 0.08048 -0.11388 0.08696 -0.11145 0.06568 C -0.11128 0.06406 -0.11093 0.06198 -0.11007 0.06082 C -0.10763 0.05758 -0.10399 0.05643 -0.10121 0.05388 C -0.09323 0.05458 -0.08524 0.05435 -0.07725 0.05573 C -0.07031 0.05689 -0.05729 0.06799 -0.05069 0.07262 C -0.0335 0.08487 -0.01406 0.09366 0.00504 0.09783 C 0.03733 0.09667 0.05573 0.10569 0.07344 0.07262 C 0.07917 0.03931 0.08039 -0.01989 0.04809 -0.0303 C 0.04393 -0.02983 0.03941 -0.0303 0.03542 -0.02868 C 0.03247 -0.02752 0.02778 -0.02197 0.02778 -0.02197 C 0.02379 -0.01365 0.01719 -0.01203 0.01007 -0.01018 C 0.0066 -0.00925 0.00226 -0.01041 -3.88889E-6 -0.00671 C -0.00104 -0.00486 -3.88889E-6 -0.00231 -3.88889E-6 -3.80204E-6 Z " pathEditMode="relative" ptsTypes="ffffffffffffffffffffffffffffffffffffffff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11841E-6 C 0.02431 0.01342 0.0467 0.03122 0.07083 0.04556 C 0.08681 0.05505 0.10399 0.06036 0.12014 0.06915 C 0.12795 0.07956 0.13872 0.08326 0.14931 0.08604 C 0.1625 0.0895 0.175 0.09598 0.18594 0.10639 C 0.18681 0.1087 0.18854 0.11055 0.18854 0.11309 C 0.18854 0.12003 0.17483 0.13021 0.17083 0.13159 C 0.14479 0.1494 0.10747 0.12211 0.0809 0.11656 C 0.07379 0.11171 0.0658 0.10962 0.05816 0.10639 C 0.05122 0.10338 0.04479 0.09806 0.03785 0.09459 C 0.03333 0.08997 0.02917 0.08627 0.02517 0.08095 C 0.02431 0.07863 0.02344 0.07655 0.02274 0.07424 C 0.02135 0.06938 0.01892 0.05921 0.01892 0.05921 C 0.01719 0.04418 0.01354 0.02984 0.01007 0.01527 C 0.00573 0.01712 0.00243 0.01874 -0.00139 0.02197 C -0.01024 0.01804 -0.00208 0.00764 -3.05556E-6 -2.11841E-6 Z " pathEditMode="relative" ptsTypes="ffffffffffffffff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85754E-6 C 0.00087 -3.85754E-6 0.01719 -0.00231 0.02205 -0.00508 C 0.0441 -0.01757 0.05504 -0.04741 0.07136 -0.06915 C 0.07604 -0.07539 0.09514 -0.09297 0.0967 -0.09435 C 0.09913 -0.09667 0.10191 -0.09875 0.10434 -0.10106 C 0.11025 -0.10661 0.11615 -0.11239 0.12205 -0.11794 C 0.13195 -0.12742 0.15452 -0.13136 0.16632 -0.13321 C 0.19028 -0.13182 0.18907 -0.13251 0.20556 -0.12465 C 0.21163 -0.11817 0.21771 -0.11077 0.22448 -0.10615 C 0.23177 -0.09343 0.24566 -0.08395 0.25747 -0.08094 C 0.2625 -0.07423 0.26945 -0.07007 0.27396 -0.06244 C 0.2757 -0.05966 0.27709 -0.05643 0.279 -0.05388 C 0.28889 -0.04162 0.2974 -0.03631 0.30174 -0.0185 C 0.30104 -0.00231 0.30313 0.00764 0.29792 0.02036 C 0.28976 0.04001 0.2849 0.03678 0.27257 0.04903 C 0.26684 0.05458 0.25347 0.07123 0.2474 0.07586 C 0.23768 0.08303 0.2441 0.07493 0.23472 0.08442 C 0.2257 0.09367 0.21684 0.10153 0.20556 0.10454 C 0.19028 0.11494 0.18889 0.11055 0.16632 0.10801 C 0.15816 0.09968 0.14879 0.08858 0.13854 0.08604 C 0.12691 0.07817 0.11476 0.07031 0.10174 0.06753 C 0.09462 0.06592 0.08021 0.06406 0.08021 0.06406 C 0.05712 0.06499 0.03872 0.06522 0.01702 0.07077 C 0.01111 0.07609 0.00452 0.07609 -0.00208 0.07933 C -0.00555 0.08095 -0.0085 0.08465 -0.01215 0.08604 C -0.01979 0.08904 -0.02951 0.09066 -0.0375 0.09274 C -0.04253 0.09112 -0.04791 0.09066 -0.0526 0.08765 C -0.06198 0.08141 -0.07205 0.0569 -0.08055 0.04556 C -0.08212 0.03932 -0.08437 0.03516 -0.08559 0.02868 C -0.0835 0.00879 -0.08177 -0.00462 -0.07291 -0.02012 C -0.07083 -0.02867 -0.07309 -0.02289 -0.06666 -0.03029 C -0.05729 -0.04093 -0.04982 -0.04324 -0.0375 -0.04556 C -0.0342 -0.04486 -0.03055 -0.04532 -0.02743 -0.04371 C -0.02448 -0.04209 -0.02309 -0.03214 -0.02222 -0.02867 C -0.02187 -0.02359 -0.02239 -0.01827 -0.021 -0.01341 C -0.02048 -0.01179 -0.0184 -0.01248 -0.01718 -0.01179 C -0.00781 -0.00555 -0.021 -0.00971 -0.00451 -0.0067 C -0.00295 -3.85754E-6 -0.00451 -0.00208 0.00052 -3.85754E-6 Z " pathEditMode="relative" ptsTypes="ffffffffffffffffffffffffffffffffffffff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26735E-6 C -0.00174 -0.00948 -0.00504 -0.01919 -0.00625 -0.02868 C -0.00903 -0.04995 -0.01077 -0.07146 -0.01268 -0.09274 C -0.01389 -0.10661 -0.01389 -0.12141 -0.01632 -0.13506 C -0.01875 -0.14917 -0.02084 -0.16281 -0.02275 -0.17715 C -0.02466 -0.19149 -0.02656 -0.20513 -0.029 -0.21924 C -0.02952 -0.22202 -0.02986 -0.22502 -0.03038 -0.2278 C -0.03073 -0.23011 -0.03299 -0.23335 -0.0316 -0.2345 C -0.03108 -0.23497 -0.02361 -0.22849 -0.02275 -0.2278 C -0.00278 -0.18733 0.01857 -0.14847 0.0368 -0.10638 C 0.04705 -0.08302 0.07031 -0.06059 0.07986 -0.03723 C 0.08594 -0.0222 0.09514 -0.01133 0.10139 0.00324 C 0.10312 0.0074 0.10364 0.01249 0.10521 0.01665 C 0.10659 0.02035 0.1085 0.02336 0.11024 0.02683 C 0.11267 0.03862 0.11493 0.05065 0.11771 0.06221 C 0.10868 0.07447 0.10087 0.08811 0.09114 0.09945 C 0.08177 0.11055 0.06979 0.11772 0.06076 0.12974 C 0.03923 0.15842 0.01771 0.17808 -0.00886 0.19727 C -0.02222 0.20675 -0.03455 0.21369 -0.04931 0.21901 C -0.05226 0.22017 -0.05521 0.22155 -0.05816 0.22248 C -0.06354 0.22387 -0.07466 0.22595 -0.07466 0.22595 C -0.09167 0.22364 -0.11216 0.22618 -0.12778 0.21415 C -0.12969 0.21045 -0.13281 0.20791 -0.1342 0.20398 C -0.13525 0.20143 -0.13472 0.1982 -0.13542 0.19542 C -0.13733 0.18756 -0.14028 0.18016 -0.14167 0.17183 C -0.14271 0.16582 -0.14341 0.15958 -0.14427 0.15333 C -0.14462 0.15056 -0.14549 0.14501 -0.14549 0.14501 C -0.14375 0.11725 -0.14288 0.0976 -0.13663 0.07239 C -0.13108 0.04995 -0.13125 0.03932 -0.11389 0.0303 C -0.11094 0.03099 -0.08993 0.03353 -0.08229 0.03862 C -0.07639 0.04255 -0.07066 0.04834 -0.06459 0.05227 C -0.05122 0.06106 -0.03594 0.06591 -0.02153 0.07077 C -0.01563 0.07586 -0.01077 0.07771 -0.00382 0.07909 C 0.00642 0.08418 0.01771 0.08025 0.02795 0.07586 C 0.03507 0.06036 0.03333 0.0673 0.03541 0.0555 C 0.03507 0.04602 0.03559 0.03631 0.0342 0.02683 C 0.03333 0.02105 0.01771 0.01295 0.01406 0.0118 C 0.00677 0.00509 0.00989 0.00416 2.5E-6 -1.26735E-6 Z " pathEditMode="relative" ptsTypes="ffffffffffffffffffffffffffffffffffffff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2858E-6 C 0.05921 -0.01526 0.10052 -0.0858 0.11007 -0.1635 C 0.10973 -0.17483 0.11094 -0.1864 0.10886 -0.19727 C 0.10782 -0.20282 0.10365 -0.20629 0.10122 -0.21091 C 0.09098 -0.22964 0.0783 -0.24074 0.06076 -0.24444 C 0.04948 -0.24306 0.04341 -0.24121 0.03421 -0.23265 C 0.03195 -0.23057 0.02987 -0.22849 0.02778 -0.22594 C 0.02466 -0.22224 0.01893 -0.21415 0.01893 -0.21415 C 0.01719 -0.20975 0.01563 -0.20513 0.01389 -0.20074 C 0.01302 -0.19842 0.01146 -0.19403 0.01146 -0.19403 C 0.01372 -0.13135 0.0257 -0.06891 0.04184 -0.01017 C 0.04028 0.02591 0.04254 0.03631 0.02414 0.0606 C 0.01875 0.06777 0.01667 0.07054 0.00886 0.07239 C 0.0033 0.07355 -0.00763 0.07586 -0.00763 0.07586 C -0.02691 0.07494 -0.06059 0.08557 -0.0823 0.06915 C -0.08942 0.06383 -0.08264 0.06707 -0.08994 0.06407 C -0.09219 0.06175 -0.09704 0.05736 -0.09879 0.05389 C -0.09949 0.0525 -0.09949 0.05042 -0.10001 0.0488 C -0.10069 0.04695 -0.10174 0.04533 -0.10261 0.04371 C -0.10695 0.01342 -0.10747 0.01689 -0.10383 -0.02867 C -0.10365 -0.03098 -0.09862 -0.0407 -0.09619 -0.04209 C -0.09254 -0.04417 -0.08489 -0.04555 -0.08489 -0.04555 C -0.07152 -0.04394 -0.06979 -0.0437 -0.05954 -0.03538 C -0.05139 -0.02173 -0.03871 -0.01456 -0.02777 -0.00508 C -0.02431 -0.00208 -0.02413 0.00324 -0.01892 0.00324 C -0.01251 0.00324 -0.00626 0.00116 1.11111E-6 -1.12858E-6 Z " pathEditMode="relative" ptsTypes="ffffffffffffffffffffffffff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18 -0.00093 C 0.00382 -0.00833 0.00729 -0.01619 0.01268 -0.02128 C 0.01806 -0.03516 0.03229 -0.04741 0.04063 -0.05666 C 0.05157 -0.06892 0.0625 -0.08141 0.07344 -0.09367 C 0.08299 -0.10454 0.08924 -0.12096 0.09636 -0.13414 C 0.10157 -0.14362 0.10834 -0.15218 0.11407 -0.1612 C 0.11719 -0.16605 0.1191 -0.17253 0.12292 -0.17646 C 0.13872 -0.19242 0.15417 -0.20861 0.16979 -0.22526 C 0.18542 -0.24191 0.19861 -0.26203 0.21632 -0.27429 C 0.22153 -0.2833 0.22448 -0.28238 0.23299 -0.28423 C 0.23542 -0.28631 0.23837 -0.28724 0.24063 -0.28932 C 0.24514 -0.29371 0.24792 -0.30088 0.25209 -0.3062 C 0.25243 -0.30458 0.25174 -0.30111 0.25313 -0.30111 C 0.25573 -0.30111 0.25729 -0.30481 0.25955 -0.3062 C 0.26163 -0.30759 0.26372 -0.30851 0.2658 -0.30967 C 0.27657 -0.30898 0.28716 -0.30967 0.29757 -0.30782 C 0.31042 -0.30551 0.31927 -0.27059 0.3217 -0.25555 C 0.32118 -0.24723 0.32136 -0.23867 0.32032 -0.23034 C 0.31962 -0.22479 0.31597 -0.22156 0.31407 -0.21693 C 0.31129 -0.21022 0.30903 -0.20329 0.30643 -0.19658 C 0.30104 -0.18247 0.29549 -0.16258 0.28872 -0.15102 C 0.28125 -0.13853 0.27344 -0.12651 0.2658 -0.11402 C 0.25243 -0.09135 0.24601 -0.07401 0.22674 -0.05828 C 0.22084 -0.04787 0.21528 -0.04695 0.20643 -0.04325 C 0.18559 -0.04464 0.18681 -0.04417 0.17222 -0.05158 C 0.16372 -0.06083 0.15747 -0.07308 0.14948 -0.08372 C 0.14775 -0.08603 0.14722 -0.08973 0.14566 -0.09205 C 0.14393 -0.09459 0.14115 -0.09621 0.13941 -0.09875 C 0.12639 -0.11795 0.14115 -0.10176 0.12917 -0.11402 C 0.11788 -0.13761 0.13872 -0.09552 0.1217 -0.12419 C 0.09184 -0.17484 0.11424 -0.15125 0.06841 -0.20837 C 0.03507 -0.25 0.00313 -0.28423 -0.04166 -0.29787 C -0.07396 -0.29394 -0.08455 -0.30227 -0.09739 -0.2692 C -0.10139 -0.24075 -0.10399 -0.21184 -0.10625 -0.18317 C -0.1059 -0.14547 -0.1059 -0.10777 -0.10503 -0.07008 C -0.10451 -0.04325 -0.09757 -0.01596 -0.09479 0.01087 C -0.09687 0.03214 -0.09774 0.05134 -0.11389 0.06128 C -0.11909 0.06822 -0.12378 0.07632 -0.12899 0.08325 C -0.13732 0.09435 -0.12778 0.07539 -0.13784 0.09505 C -0.14548 0.11008 -0.14861 0.12835 -0.15555 0.14408 C -0.15659 0.1524 -0.15746 0.1598 -0.15937 0.16767 C -0.15694 0.18154 -0.15416 0.19472 -0.14288 0.19958 C -0.13593 0.20883 -0.1335 0.20837 -0.12396 0.20467 C -0.11093 0.19287 -0.13038 0.20953 -0.1151 0.19958 C -0.1 0.18964 -0.11389 0.19496 -0.10243 0.19126 C -0.08732 0.17599 -0.07812 0.15795 -0.06944 0.13552 C -0.06788 0.1265 -0.06371 0.12188 -0.06059 0.11355 C -0.05677 0.10337 -0.05278 0.09366 -0.0493 0.08325 C -0.04843 0.08048 -0.04757 0.0777 -0.0467 0.07493 C -0.04496 0.06938 -0.04166 0.05805 -0.04166 0.05805 C -0.03993 0.04602 -0.03663 0.03376 -0.03281 0.02266 C -0.03177 0.01989 -0.03177 0.01642 -0.03021 0.0141 C -0.02639 0.00832 -0.01302 -0.00208 -0.00746 -0.0044 C -0.00555 0.00347 -0.00764 0.00092 0.00018 -0.00093 Z " pathEditMode="relative" ptsTypes="ffffffffffffffffffffffffffffffffffffffffffffffffffffff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de cantos arredondados 38"/>
          <p:cNvSpPr/>
          <p:nvPr/>
        </p:nvSpPr>
        <p:spPr>
          <a:xfrm>
            <a:off x="1571604" y="1714488"/>
            <a:ext cx="5857916" cy="4214842"/>
          </a:xfrm>
          <a:prstGeom prst="roundRect">
            <a:avLst/>
          </a:prstGeom>
          <a:solidFill>
            <a:schemeClr val="tx2">
              <a:lumMod val="20000"/>
              <a:lumOff val="80000"/>
              <a:alpha val="84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localização-fraca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14678" y="371475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4143372" y="328612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5929322" y="471488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3857620" y="4143380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5286380" y="300037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5214942" y="3857628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6429388" y="300037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357818" y="228599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4143372" y="471488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500430" y="2786058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2571736" y="4286256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2571736" y="2714620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/>
          <p:cNvSpPr txBox="1"/>
          <p:nvPr/>
        </p:nvSpPr>
        <p:spPr>
          <a:xfrm>
            <a:off x="4071934" y="600076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2DES</a:t>
            </a:r>
            <a:endParaRPr lang="pt-BR" sz="24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7786710" y="3286124"/>
            <a:ext cx="670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 smtClean="0">
                <a:solidFill>
                  <a:srgbClr val="5400A8"/>
                </a:solidFill>
                <a:latin typeface="Symbol" pitchFamily="18" charset="2"/>
              </a:rPr>
              <a:t>t</a:t>
            </a:r>
            <a:r>
              <a:rPr lang="pt-BR" sz="4800" b="1" baseline="-25000" dirty="0" smtClean="0">
                <a:solidFill>
                  <a:srgbClr val="5400A8"/>
                </a:solidFill>
                <a:latin typeface="Symbol" pitchFamily="18" charset="2"/>
              </a:rPr>
              <a:t>f</a:t>
            </a:r>
            <a:endParaRPr lang="pt-BR" sz="4800" b="1" baseline="-25000" dirty="0">
              <a:solidFill>
                <a:srgbClr val="5400A8"/>
              </a:solidFill>
              <a:latin typeface="Symbol" pitchFamily="18" charset="2"/>
            </a:endParaRPr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471460" y="3400425"/>
            <a:ext cx="500065" cy="700091"/>
          </a:xfrm>
          <a:prstGeom prst="rightArrow">
            <a:avLst/>
          </a:prstGeom>
          <a:solidFill>
            <a:srgbClr val="540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42844" y="40005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Tensão</a:t>
            </a:r>
          </a:p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mecânica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0611E-6 C 0.00556 -0.01087 0.00833 -0.02105 0.01128 -0.03354 C 0.01181 -0.04048 0.01389 -0.04695 0.01389 -0.05389 C 0.01389 -0.08049 0.01198 -0.1198 -0.01146 -0.12975 C -0.0184 -0.12674 -0.02222 -0.11518 -0.02674 -0.10777 C -0.03038 -0.09251 -0.03559 -0.07771 -0.03924 -0.06222 C -0.04028 -0.05782 -0.04306 -0.05458 -0.04444 -0.05042 C -0.05104 -0.03007 -0.04601 -0.03816 -0.0533 -0.02845 C -0.0566 -0.01018 -0.05156 -0.03284 -0.05833 -0.01666 C -0.06024 -0.0118 -0.06146 -0.00648 -0.06337 -0.00162 C -0.06649 0.00647 -0.06719 0.01549 -0.06962 0.02382 C -0.07361 0.037 -0.07865 0.05018 -0.08108 0.06429 C -0.08003 0.07724 -0.07691 0.08718 -0.07483 0.09967 C -0.07465 0.10083 -0.07309 0.111 -0.07222 0.11309 C -0.06962 0.1191 -0.06615 0.12419 -0.06337 0.12997 C -0.05885 0.13899 -0.06059 0.14223 -0.05191 0.145 C -0.04531 0.14269 -0.04167 0.13945 -0.03559 0.13667 C -0.02691 0.12534 -0.02014 0.1117 -0.01406 0.09782 C -0.01076 0.09019 -0.0059 0.08371 -0.00521 0.07423 C -0.00347 0.04949 -0.00174 0.02474 -2.5E-6 1.40611E-6 Z " pathEditMode="relative" ptsTypes="ffffffffffffffffffff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67345E-6 C 0.01181 -0.01572 0.02795 -0.02243 0.04288 -0.03191 C 0.06406 -0.04533 0.08507 -0.06128 0.10747 -0.07077 C 0.12431 -0.07794 0.14201 -0.08187 0.15938 -0.08603 C 0.16944 -0.08441 0.17969 -0.08256 0.18976 -0.08094 C 0.19444 -0.08025 0.20833 -0.07192 0.2125 -0.06915 C 0.2434 -0.04856 0.2566 -0.00786 0.26441 0.03539 C 0.26354 0.04487 0.26319 0.05458 0.26198 0.06406 C 0.25851 0.09089 0.24358 0.11032 0.23281 0.13159 C 0.22361 0.15009 0.2151 0.16906 0.20365 0.18548 C 0.20052 0.18987 0.1967 0.19288 0.19358 0.19727 C 0.18021 0.21647 0.16597 0.2389 0.1467 0.24792 C 0.13941 0.25139 0.12899 0.25208 0.12135 0.25301 C 0.10104 0.25 0.08073 0.24838 0.06076 0.24283 C 0.05278 0.23844 0.04358 0.23659 0.03663 0.22942 C 0.01823 0.21069 -0.00017 0.19033 -0.01649 0.1686 C -0.02066 0.16304 -0.02361 0.15588 -0.02795 0.15009 C -0.03056 0.13899 -0.02691 0.15171 -0.0342 0.1383 C -0.03976 0.12812 -0.03056 0.13761 -0.03924 0.12997 C -0.04306 0.12003 -0.04358 0.10939 -0.05069 0.10292 C -0.05243 0.09366 -0.05503 0.09459 -0.05833 0.08603 C -0.06111 0.05851 -0.05816 0.03585 -0.04687 0.01365 C -0.03681 -0.00601 -0.04149 -0.00115 -0.03299 -0.00832 C -0.01979 -0.0074 -0.00885 -0.01179 5.55112E-17 2.67345E-6 Z " pathEditMode="relative" ptsTypes="ffffffffffffffffffffffff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6735E-6 C 0.00921 -0.00231 0.01858 -0.0067 0.02778 -0.01017 C 0.0566 -0.00786 0.06928 -0.01087 0.09115 0.00347 C 0.09445 0.00555 0.10504 0.01689 0.10504 0.01689 C 0.10764 0.02128 0.11268 0.0303 0.11268 0.0303 C 0.11546 0.04556 0.11823 0.06083 0.12153 0.07586 C 0.12327 0.08326 0.12327 0.08974 0.12657 0.09621 C 0.13369 0.12489 0.12865 0.10269 0.12535 0.17715 C 0.12448 0.19658 0.11528 0.21554 0.10747 0.23104 C 0.09289 0.26018 0.07952 0.29024 0.05435 0.30528 C 0.04132 0.31314 0.04462 0.30898 0.03039 0.31198 C 0.01372 0.31568 -0.00226 0.32147 -0.01909 0.32378 C -0.02916 0.32216 -0.03941 0.32123 -0.04948 0.31869 C -0.06006 0.31615 -0.06077 0.31291 -0.06962 0.3069 C -0.08299 0.29811 -0.09757 0.28839 -0.10643 0.27151 C -0.11441 0.25625 -0.11806 0.23775 -0.12535 0.22248 C -0.13004 0.19612 -0.12813 0.1679 -0.12657 0.14154 C -0.12622 0.13483 -0.12223 0.12928 -0.12032 0.12304 C -0.11198 0.09575 -0.1019 0.06661 -0.08612 0.04556 C -0.08299 0.03724 -0.07882 0.03423 -0.07344 0.02868 C -0.0632 0.01827 -0.05348 0.00417 -0.03924 0.00347 C -0.00156 0.00162 -0.01372 0.00856 2.77778E-7 1.26735E-6 Z " pathEditMode="relative" ptsTypes="ffffffffffffffffffffff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39593E-6 C 0.00503 0.00231 0.00781 0.00694 0.01267 0.00994 C 0.01944 0.01942 0.02778 0.02497 0.03403 0.03538 C 0.04236 0.04903 0.04982 0.06498 0.05555 0.08094 C 0.05382 0.08534 0.05226 0.08996 0.05052 0.09435 C 0.04809 0.1006 0.03594 0.10777 0.0316 0.11286 C 0.02517 0.12026 0.01805 0.13043 0.01267 0.13991 C 0.00764 0.14893 0.00278 0.15818 4.16667E-6 0.16859 C -0.00122 0.17299 -0.00382 0.182 -0.00382 0.182 C -0.00504 0.1975 -0.0059 0.216 -0.00764 0.23103 C -0.00886 0.24144 -0.01493 0.24722 -0.01771 0.25624 C -0.0217 0.26919 -0.03038 0.28446 -0.03924 0.29163 C -0.05729 0.32354 -0.0934 0.35106 -0.12031 0.36586 C -0.13559 0.37419 -0.16389 0.37442 -0.18229 0.37766 C -0.19948 0.37581 -0.19965 0.37812 -0.20886 0.36077 C -0.21163 0.34782 -0.21302 0.3351 -0.21528 0.32192 C -0.21649 0.30666 -0.21702 0.29139 -0.2191 0.27636 C -0.21823 0.26341 -0.21806 0.25046 -0.21649 0.23774 C -0.21458 0.22086 -0.20608 0.20004 -0.19636 0.18871 C -0.19011 0.18154 -0.19445 0.18987 -0.18733 0.18039 C -0.17656 0.16605 -0.18854 0.17669 -0.17604 0.16697 C -0.16754 0.14408 -0.17188 0.15263 -0.16458 0.13991 C -0.1592 0.11771 -0.16372 0.13899 -0.15955 0.09782 C -0.15851 0.08857 -0.15382 0.08071 -0.1507 0.07238 C -0.1434 0.05296 -0.13212 0.03307 -0.11528 0.02867 C -0.10139 0.02914 -0.08733 0.02937 -0.07344 0.03029 C -0.06146 0.03122 -0.04722 0.04139 -0.03559 0.04556 C -0.03264 0.04486 -0.02934 0.04533 -0.02656 0.04371 C -0.02205 0.04116 -0.01979 0.02289 -0.01528 0.01688 C -0.01163 0.01202 -0.00816 0.00925 -0.00521 0.00324 C -0.00399 -0.01041 -0.00486 -0.01781 -0.00261 -0.00671 C -0.00208 -0.0044 -0.00226 -0.00208 -0.00139 -2.39593E-6 C -0.00122 0.00046 -0.00052 -2.39593E-6 4.16667E-6 -2.39593E-6 Z " pathEditMode="relative" ptsTypes="fffffffffffffffffffffffffffffffff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77521E-7 C -0.05799 0.00161 -0.04375 -0.00232 -0.07222 0.00485 C -0.07778 0.00439 -0.08333 0.00462 -0.08871 0.00323 C -0.09236 0.00231 -0.09323 -0.00185 -0.09496 -0.00509 C -0.09896 -0.01272 -0.1026 -0.02036 -0.10764 -0.02706 C -0.11007 -0.03701 -0.11632 -0.03678 -0.12153 -0.04233 C -0.12951 -0.05088 -0.12986 -0.05412 -0.13924 -0.05921 C -0.15937 -0.05574 -0.15746 -0.05875 -0.16962 -0.04556 C -0.1875 -0.04672 -0.20208 -0.04741 -0.2191 -0.05227 C -0.23299 -0.05088 -0.2474 -0.05227 -0.26076 -0.04741 C -0.27535 -0.0421 -0.28889 -0.0303 -0.30382 -0.02544 C -0.31163 -0.01735 -0.31944 -0.01064 -0.32535 -2.77521E-7 C -0.33264 0.02798 -0.33073 0.01665 -0.32656 0.07238 C -0.32604 0.08048 -0.32326 0.08811 -0.32153 0.09597 C -0.31146 0.14292 -0.28437 0.15864 -0.25069 0.17021 C -0.22309 0.16697 -0.19687 0.16026 -0.16962 0.15679 C -0.1474 0.14616 -0.12535 0.13644 -0.1026 0.12812 C -0.08941 0.12326 -0.07552 0.1221 -0.06215 0.11794 C -0.05347 0.11031 -0.05746 0.11239 -0.05069 0.10962 C -0.04653 0.10592 -0.04271 0.10314 -0.03802 0.10106 C -0.03403 0.09574 -0.02986 0.09227 -0.02535 0.08765 C -0.01962 0.07585 -0.02708 0.08996 -0.01771 0.07747 C -0.01667 0.07608 -0.01632 0.074 -0.01528 0.07238 C -0.00712 0.06012 0.00087 0.04926 0.00747 0.03538 C 0.00677 0.02173 0.00729 0.00971 1.94444E-6 -2.77521E-7 Z " pathEditMode="relative" ptsTypes="fffffffffffffffffffffffff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C 0.00157 -0.0215 0.00365 -0.04348 0.00816 -0.06498 C 0.00886 -0.08557 0.01059 -0.11817 0.00816 -0.13922 C 0.00782 -0.14269 0.00191 -0.14824 0.00052 -0.15101 C -0.00364 -0.15841 -0.00729 -0.1642 -0.01337 -0.16952 C -0.01736 -0.17715 -0.02899 -0.18224 -0.03628 -0.18478 C -0.05017 -0.18247 -0.04392 -0.18455 -0.05521 -0.17969 C -0.071 -0.17298 -0.08368 -0.13899 -0.09323 -0.12234 C -0.09496 -0.1154 -0.09618 -0.10869 -0.09826 -0.10199 C -0.10087 -0.08395 -0.1026 -0.06267 -0.09948 -0.04486 C -0.09791 -0.03561 -0.09132 -0.02798 -0.0868 -0.02104 C -0.07899 -0.00902 -0.0717 0.00185 -0.06284 0.01249 C -0.05816 0.01804 -0.05434 0.02475 -0.04757 0.02614 C -0.0401 0.02752 -0.03246 0.02822 -0.02482 0.02937 C -0.01875 0.03492 -0.01146 0.03932 -0.00451 0.04302 C 0.00851 0.04186 0.0217 0.04209 0.03472 0.03955 C 0.04358 0.0377 0.04827 0.0303 0.05625 0.02776 C 0.06337 0.01295 0.05382 0.03053 0.0625 0.02105 C 0.06407 0.0192 0.06476 0.01642 0.06632 0.01434 C 0.07101 0.00787 0.07657 0.00393 0.08143 -0.00254 C 0.08108 -0.01434 0.08108 -0.02613 0.08021 -0.03792 C 0.07934 -0.04787 0.07483 -0.05735 0.07257 -0.0666 C 0.06841 -0.08302 0.06563 -0.09967 0.05625 -0.11216 C 0.05209 -0.12743 0.03472 -0.13714 0.02327 -0.14084 C 0.01059 -0.13968 -0.00208 -0.13945 -0.01475 -0.1376 C -0.03715 -0.13413 -0.05521 -0.10245 -0.06788 -0.08187 C -0.09531 -0.03723 -0.11007 0.02128 -0.11475 0.0784 C -0.11406 0.11564 -0.11649 0.16559 -0.10208 0.20144 C -0.09705 0.21393 -0.09271 0.21739 -0.08437 0.2285 C -0.0809 0.23312 -0.07343 0.23451 -0.06909 0.23682 C -0.03941 0.23405 -0.06041 0.23775 -0.04375 0.22665 C -0.03489 0.21115 -0.02795 0.19404 -0.01979 0.17785 C -0.01857 0.1753 -0.0184 0.17183 -0.01718 0.16929 C -0.0151 0.1649 -0.0118 0.16166 -0.00955 0.1575 C -0.00764 0.14963 -0.00451 0.14408 -0.0033 0.13576 C -0.00295 0.09297 -0.00364 0.05019 -0.00208 0.0074 C -0.00156 -0.00809 0.00486 0.01342 0.00052 0.0007 Z " pathEditMode="relative" ptsTypes="fffffffffffffffffffffffffffffffffffff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0204E-6 C -0.00833 0.00347 -0.01649 0.00809 -0.02413 0.01341 C -0.02934 0.01688 -0.03628 0.01781 -0.04184 0.02035 C -0.05451 0.03261 -0.07083 0.04232 -0.08611 0.04718 C -0.08819 0.04949 -0.0901 0.0518 -0.09236 0.05388 C -0.09444 0.05573 -0.0967 0.05689 -0.09878 0.05897 C -0.10312 0.06337 -0.11145 0.07262 -0.11145 0.07262 C -0.11597 0.0821 -0.12031 0.09135 -0.12413 0.10129 C -0.12448 0.10569 -0.12482 0.11031 -0.12534 0.11471 C -0.12604 0.11933 -0.12777 0.12812 -0.12777 0.12812 C -0.12656 0.15171 -0.12638 0.17553 -0.12413 0.19889 C -0.12378 0.20166 -0.12152 0.20328 -0.12031 0.20583 C -0.11423 0.21855 -0.10208 0.22942 -0.09236 0.23774 C -0.08368 0.25301 -0.07343 0.25301 -0.05954 0.25462 C -0.0467 0.25786 -0.0342 0.25 -0.02152 0.24792 C -0.01632 0.24584 -0.01093 0.24306 -0.00625 0.23936 C -0.00312 0.23682 0.00261 0.23104 0.00261 0.23104 C 0.00938 0.21693 -3.88889E-6 0.23589 0.00886 0.22086 C 0.01112 0.21716 0.01511 0.20906 0.01511 0.20906 C 0.01563 0.20629 0.0158 0.20328 0.0165 0.20074 C 0.01702 0.19889 0.01893 0.19773 0.01893 0.19565 C 0.01945 0.17784 0.02084 0.15865 0.00886 0.14847 C -0.00538 0.12049 -0.03645 0.12743 -0.05816 0.1265 C -0.06198 0.12535 -0.06579 0.12419 -0.06961 0.12303 C -0.07135 0.12257 -0.07465 0.12141 -0.07465 0.12141 C -0.08819 0.10916 -0.0677 0.12697 -0.0835 0.11633 C -0.09236 0.11031 -0.10052 0.10176 -0.10885 0.09436 C -0.11232 0.08048 -0.11388 0.08696 -0.11145 0.06568 C -0.11128 0.06406 -0.11093 0.06198 -0.11007 0.06082 C -0.10763 0.05758 -0.10399 0.05643 -0.10121 0.05388 C -0.09323 0.05458 -0.08524 0.05435 -0.07725 0.05573 C -0.07031 0.05689 -0.05729 0.06799 -0.05069 0.07262 C -0.0335 0.08487 -0.01406 0.09366 0.00504 0.09783 C 0.03733 0.09667 0.05573 0.10569 0.07344 0.07262 C 0.07917 0.03931 0.08039 -0.01989 0.04809 -0.0303 C 0.04393 -0.02983 0.03941 -0.0303 0.03542 -0.02868 C 0.03247 -0.02752 0.02778 -0.02197 0.02778 -0.02197 C 0.02379 -0.01365 0.01719 -0.01203 0.01007 -0.01018 C 0.0066 -0.00925 0.00226 -0.01041 -3.88889E-6 -0.00671 C -0.00104 -0.00486 -3.88889E-6 -0.00231 -3.88889E-6 -3.80204E-6 Z " pathEditMode="relative" ptsTypes="ffffffffffffffffffffffffffffffffffffffff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11841E-6 C 0.02431 0.01342 0.0467 0.03122 0.07083 0.04556 C 0.08681 0.05505 0.10399 0.06036 0.12014 0.06915 C 0.12795 0.07956 0.13872 0.08326 0.14931 0.08604 C 0.1625 0.0895 0.175 0.09598 0.18594 0.10639 C 0.18681 0.1087 0.18854 0.11055 0.18854 0.11309 C 0.18854 0.12003 0.17483 0.13021 0.17083 0.13159 C 0.14479 0.1494 0.10747 0.12211 0.0809 0.11656 C 0.07379 0.11171 0.0658 0.10962 0.05816 0.10639 C 0.05122 0.10338 0.04479 0.09806 0.03785 0.09459 C 0.03333 0.08997 0.02917 0.08627 0.02517 0.08095 C 0.02431 0.07863 0.02344 0.07655 0.02274 0.07424 C 0.02135 0.06938 0.01892 0.05921 0.01892 0.05921 C 0.01719 0.04418 0.01354 0.02984 0.01007 0.01527 C 0.00573 0.01712 0.00243 0.01874 -0.00139 0.02197 C -0.01024 0.01804 -0.00208 0.00764 -3.05556E-6 -2.11841E-6 Z " pathEditMode="relative" ptsTypes="ffffffffffffffff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85754E-6 C 0.00087 -3.85754E-6 0.01719 -0.00231 0.02205 -0.00508 C 0.0441 -0.01757 0.05504 -0.04741 0.07136 -0.06915 C 0.07604 -0.07539 0.09514 -0.09297 0.0967 -0.09435 C 0.09913 -0.09667 0.10191 -0.09875 0.10434 -0.10106 C 0.11025 -0.10661 0.11615 -0.11239 0.12205 -0.11794 C 0.13195 -0.12742 0.15452 -0.13136 0.16632 -0.13321 C 0.19028 -0.13182 0.18907 -0.13251 0.20556 -0.12465 C 0.21163 -0.11817 0.21771 -0.11077 0.22448 -0.10615 C 0.23177 -0.09343 0.24566 -0.08395 0.25747 -0.08094 C 0.2625 -0.07423 0.26945 -0.07007 0.27396 -0.06244 C 0.2757 -0.05966 0.27709 -0.05643 0.279 -0.05388 C 0.28889 -0.04162 0.2974 -0.03631 0.30174 -0.0185 C 0.30104 -0.00231 0.30313 0.00764 0.29792 0.02036 C 0.28976 0.04001 0.2849 0.03678 0.27257 0.04903 C 0.26684 0.05458 0.25347 0.07123 0.2474 0.07586 C 0.23768 0.08303 0.2441 0.07493 0.23472 0.08442 C 0.2257 0.09367 0.21684 0.10153 0.20556 0.10454 C 0.19028 0.11494 0.18889 0.11055 0.16632 0.10801 C 0.15816 0.09968 0.14879 0.08858 0.13854 0.08604 C 0.12691 0.07817 0.11476 0.07031 0.10174 0.06753 C 0.09462 0.06592 0.08021 0.06406 0.08021 0.06406 C 0.05712 0.06499 0.03872 0.06522 0.01702 0.07077 C 0.01111 0.07609 0.00452 0.07609 -0.00208 0.07933 C -0.00555 0.08095 -0.0085 0.08465 -0.01215 0.08604 C -0.01979 0.08904 -0.02951 0.09066 -0.0375 0.09274 C -0.04253 0.09112 -0.04791 0.09066 -0.0526 0.08765 C -0.06198 0.08141 -0.07205 0.0569 -0.08055 0.04556 C -0.08212 0.03932 -0.08437 0.03516 -0.08559 0.02868 C -0.0835 0.00879 -0.08177 -0.00462 -0.07291 -0.02012 C -0.07083 -0.02867 -0.07309 -0.02289 -0.06666 -0.03029 C -0.05729 -0.04093 -0.04982 -0.04324 -0.0375 -0.04556 C -0.0342 -0.04486 -0.03055 -0.04532 -0.02743 -0.04371 C -0.02448 -0.04209 -0.02309 -0.03214 -0.02222 -0.02867 C -0.02187 -0.02359 -0.02239 -0.01827 -0.021 -0.01341 C -0.02048 -0.01179 -0.0184 -0.01248 -0.01718 -0.01179 C -0.00781 -0.00555 -0.021 -0.00971 -0.00451 -0.0067 C -0.00295 -3.85754E-6 -0.00451 -0.00208 0.00052 -3.85754E-6 Z " pathEditMode="relative" ptsTypes="ffffffffffffffffffffffffffffffffffffff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26735E-6 C -0.00174 -0.00948 -0.00504 -0.01919 -0.00625 -0.02868 C -0.00903 -0.04995 -0.01077 -0.07146 -0.01268 -0.09274 C -0.01389 -0.10661 -0.01389 -0.12141 -0.01632 -0.13506 C -0.01875 -0.14917 -0.02084 -0.16281 -0.02275 -0.17715 C -0.02466 -0.19149 -0.02656 -0.20513 -0.029 -0.21924 C -0.02952 -0.22202 -0.02986 -0.22502 -0.03038 -0.2278 C -0.03073 -0.23011 -0.03299 -0.23335 -0.0316 -0.2345 C -0.03108 -0.23497 -0.02361 -0.22849 -0.02275 -0.2278 C -0.00278 -0.18733 0.01857 -0.14847 0.0368 -0.10638 C 0.04705 -0.08302 0.07031 -0.06059 0.07986 -0.03723 C 0.08594 -0.0222 0.09514 -0.01133 0.10139 0.00324 C 0.10312 0.0074 0.10364 0.01249 0.10521 0.01665 C 0.10659 0.02035 0.1085 0.02336 0.11024 0.02683 C 0.11267 0.03862 0.11493 0.05065 0.11771 0.06221 C 0.10868 0.07447 0.10087 0.08811 0.09114 0.09945 C 0.08177 0.11055 0.06979 0.11772 0.06076 0.12974 C 0.03923 0.15842 0.01771 0.17808 -0.00886 0.19727 C -0.02222 0.20675 -0.03455 0.21369 -0.04931 0.21901 C -0.05226 0.22017 -0.05521 0.22155 -0.05816 0.22248 C -0.06354 0.22387 -0.07466 0.22595 -0.07466 0.22595 C -0.09167 0.22364 -0.11216 0.22618 -0.12778 0.21415 C -0.12969 0.21045 -0.13281 0.20791 -0.1342 0.20398 C -0.13525 0.20143 -0.13472 0.1982 -0.13542 0.19542 C -0.13733 0.18756 -0.14028 0.18016 -0.14167 0.17183 C -0.14271 0.16582 -0.14341 0.15958 -0.14427 0.15333 C -0.14462 0.15056 -0.14549 0.14501 -0.14549 0.14501 C -0.14375 0.11725 -0.14288 0.0976 -0.13663 0.07239 C -0.13108 0.04995 -0.13125 0.03932 -0.11389 0.0303 C -0.11094 0.03099 -0.08993 0.03353 -0.08229 0.03862 C -0.07639 0.04255 -0.07066 0.04834 -0.06459 0.05227 C -0.05122 0.06106 -0.03594 0.06591 -0.02153 0.07077 C -0.01563 0.07586 -0.01077 0.07771 -0.00382 0.07909 C 0.00642 0.08418 0.01771 0.08025 0.02795 0.07586 C 0.03507 0.06036 0.03333 0.0673 0.03541 0.0555 C 0.03507 0.04602 0.03559 0.03631 0.0342 0.02683 C 0.03333 0.02105 0.01771 0.01295 0.01406 0.0118 C 0.00677 0.00509 0.00989 0.00416 2.5E-6 -1.26735E-6 Z " pathEditMode="relative" ptsTypes="ffffffffffffffffffffffffffffffffffffff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2858E-6 C 0.05921 -0.01526 0.10052 -0.0858 0.11007 -0.1635 C 0.10973 -0.17483 0.11094 -0.1864 0.10886 -0.19727 C 0.10782 -0.20282 0.10365 -0.20629 0.10122 -0.21091 C 0.09098 -0.22964 0.0783 -0.24074 0.06076 -0.24444 C 0.04948 -0.24306 0.04341 -0.24121 0.03421 -0.23265 C 0.03195 -0.23057 0.02987 -0.22849 0.02778 -0.22594 C 0.02466 -0.22224 0.01893 -0.21415 0.01893 -0.21415 C 0.01719 -0.20975 0.01563 -0.20513 0.01389 -0.20074 C 0.01302 -0.19842 0.01146 -0.19403 0.01146 -0.19403 C 0.01372 -0.13135 0.0257 -0.06891 0.04184 -0.01017 C 0.04028 0.02591 0.04254 0.03631 0.02414 0.0606 C 0.01875 0.06777 0.01667 0.07054 0.00886 0.07239 C 0.0033 0.07355 -0.00763 0.07586 -0.00763 0.07586 C -0.02691 0.07494 -0.06059 0.08557 -0.0823 0.06915 C -0.08942 0.06383 -0.08264 0.06707 -0.08994 0.06407 C -0.09219 0.06175 -0.09704 0.05736 -0.09879 0.05389 C -0.09949 0.0525 -0.09949 0.05042 -0.10001 0.0488 C -0.10069 0.04695 -0.10174 0.04533 -0.10261 0.04371 C -0.10695 0.01342 -0.10747 0.01689 -0.10383 -0.02867 C -0.10365 -0.03098 -0.09862 -0.0407 -0.09619 -0.04209 C -0.09254 -0.04417 -0.08489 -0.04555 -0.08489 -0.04555 C -0.07152 -0.04394 -0.06979 -0.0437 -0.05954 -0.03538 C -0.05139 -0.02173 -0.03871 -0.01456 -0.02777 -0.00508 C -0.02431 -0.00208 -0.02413 0.00324 -0.01892 0.00324 C -0.01251 0.00324 -0.00626 0.00116 1.11111E-6 -1.12858E-6 Z " pathEditMode="relative" ptsTypes="ffffffffffffffffffffffffff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93 C 0.00382 -0.00833 0.00729 -0.01619 0.01268 -0.02128 C 0.01806 -0.03516 0.03229 -0.04741 0.04063 -0.05666 C 0.05157 -0.06892 0.0625 -0.08141 0.07344 -0.09367 C 0.08299 -0.10454 0.08924 -0.12096 0.09636 -0.13414 C 0.10157 -0.14362 0.10834 -0.15218 0.11407 -0.1612 C 0.11719 -0.16605 0.1191 -0.17253 0.12292 -0.17646 C 0.13872 -0.19242 0.15417 -0.20861 0.16979 -0.22526 C 0.18542 -0.24191 0.19861 -0.26203 0.21632 -0.27429 C 0.22153 -0.2833 0.22448 -0.28238 0.23299 -0.28423 C 0.23542 -0.28631 0.23837 -0.28724 0.24063 -0.28932 C 0.24514 -0.29371 0.24792 -0.30088 0.25209 -0.3062 C 0.25243 -0.30458 0.25174 -0.30111 0.25313 -0.30111 C 0.25573 -0.30111 0.25729 -0.30481 0.25955 -0.3062 C 0.26163 -0.30759 0.26372 -0.30851 0.2658 -0.30967 C 0.27657 -0.30898 0.28716 -0.30967 0.29757 -0.30782 C 0.31042 -0.30551 0.31927 -0.27059 0.3217 -0.25555 C 0.32118 -0.24723 0.32136 -0.23867 0.32032 -0.23034 C 0.31962 -0.22479 0.31597 -0.22156 0.31407 -0.21693 C 0.31129 -0.21022 0.30903 -0.20329 0.30643 -0.19658 C 0.30104 -0.18247 0.29549 -0.16258 0.28872 -0.15102 C 0.28125 -0.13853 0.27344 -0.12651 0.2658 -0.11402 C 0.25243 -0.09135 0.24601 -0.07401 0.22674 -0.05828 C 0.22084 -0.04787 0.21528 -0.04695 0.20643 -0.04325 C 0.18559 -0.04464 0.18681 -0.04417 0.17222 -0.05158 C 0.16372 -0.06083 0.15747 -0.07308 0.14948 -0.08372 C 0.14775 -0.08603 0.14722 -0.08973 0.14566 -0.09205 C 0.14393 -0.09459 0.14115 -0.09621 0.13941 -0.09875 C 0.12639 -0.11795 0.14115 -0.10176 0.12917 -0.11402 C 0.11788 -0.13761 0.13872 -0.09552 0.1217 -0.12419 C 0.09184 -0.17484 0.11424 -0.15125 0.06841 -0.20837 C 0.03507 -0.25 0.00313 -0.28423 -0.04166 -0.29787 C -0.07396 -0.29394 -0.08455 -0.30227 -0.09739 -0.2692 C -0.10139 -0.24075 -0.10399 -0.21184 -0.10625 -0.18317 C -0.1059 -0.14547 -0.1059 -0.10777 -0.10503 -0.07008 C -0.10451 -0.04325 -0.09757 -0.01596 -0.09479 0.01087 C -0.09687 0.03214 -0.09774 0.05134 -0.11389 0.06128 C -0.11909 0.06822 -0.12378 0.07632 -0.12899 0.08325 C -0.13732 0.09435 -0.12778 0.07539 -0.13784 0.09505 C -0.14548 0.11008 -0.14861 0.12835 -0.15555 0.14408 C -0.15659 0.1524 -0.15746 0.1598 -0.15937 0.16767 C -0.15694 0.18154 -0.15416 0.19472 -0.14288 0.19958 C -0.13593 0.20883 -0.1335 0.20837 -0.12396 0.20467 C -0.11093 0.19287 -0.13038 0.20953 -0.1151 0.19958 C -0.1 0.18964 -0.11389 0.19496 -0.10243 0.19126 C -0.08732 0.17599 -0.07812 0.15795 -0.06944 0.13552 C -0.06788 0.1265 -0.06371 0.12188 -0.06059 0.11355 C -0.05677 0.10337 -0.05278 0.09366 -0.0493 0.08325 C -0.04843 0.08048 -0.04757 0.0777 -0.0467 0.07493 C -0.04496 0.06938 -0.04166 0.05805 -0.04166 0.05805 C -0.03993 0.04602 -0.03663 0.03376 -0.03281 0.02266 C -0.03177 0.01989 -0.03177 0.01642 -0.03021 0.0141 C -0.02639 0.00832 -0.01302 -0.00208 -0.00746 -0.0044 C -0.00555 0.00347 -0.00764 0.00092 0.00018 -0.00093 Z " pathEditMode="relative" ptsTypes="ffffffffffffffffffffffffffffffffffffffffffffffffffffff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de cantos arredondados 38"/>
          <p:cNvSpPr/>
          <p:nvPr/>
        </p:nvSpPr>
        <p:spPr>
          <a:xfrm>
            <a:off x="1571604" y="1714488"/>
            <a:ext cx="5857916" cy="421484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4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localização-fraca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14678" y="371475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4143372" y="328612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5929322" y="471488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3857620" y="4143380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5286380" y="300037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5214942" y="3857628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6429388" y="300037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357818" y="228599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4143372" y="471488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500430" y="2786058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2571736" y="4286256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2571736" y="2714620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/>
          <p:cNvSpPr txBox="1"/>
          <p:nvPr/>
        </p:nvSpPr>
        <p:spPr>
          <a:xfrm>
            <a:off x="4071934" y="600076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2DES</a:t>
            </a:r>
            <a:endParaRPr lang="pt-BR" sz="24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7786710" y="3286124"/>
            <a:ext cx="6896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b="1" dirty="0" smtClean="0">
                <a:solidFill>
                  <a:srgbClr val="A80054"/>
                </a:solidFill>
                <a:latin typeface="Symbol" pitchFamily="18" charset="2"/>
              </a:rPr>
              <a:t>t</a:t>
            </a:r>
            <a:r>
              <a:rPr lang="pt-BR" sz="5000" b="1" baseline="-25000" dirty="0" smtClean="0">
                <a:solidFill>
                  <a:srgbClr val="A80054"/>
                </a:solidFill>
                <a:latin typeface="Symbol" pitchFamily="18" charset="2"/>
              </a:rPr>
              <a:t>f</a:t>
            </a:r>
            <a:endParaRPr lang="pt-BR" sz="5000" b="1" baseline="-25000" dirty="0">
              <a:solidFill>
                <a:srgbClr val="A80054"/>
              </a:solidFill>
              <a:latin typeface="Symbol" pitchFamily="18" charset="2"/>
            </a:endParaRPr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317970" y="3175496"/>
            <a:ext cx="785816" cy="864196"/>
          </a:xfrm>
          <a:prstGeom prst="rightArrow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42844" y="40005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Tensão</a:t>
            </a:r>
          </a:p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mecânica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0611E-6 C 0.00556 -0.01087 0.00833 -0.02105 0.01128 -0.03354 C 0.01181 -0.04048 0.01389 -0.04695 0.01389 -0.05389 C 0.01389 -0.08049 0.01198 -0.1198 -0.01146 -0.12975 C -0.0184 -0.12674 -0.02222 -0.11518 -0.02674 -0.10777 C -0.03038 -0.09251 -0.03559 -0.07771 -0.03924 -0.06222 C -0.04028 -0.05782 -0.04306 -0.05458 -0.04444 -0.05042 C -0.05104 -0.03007 -0.04601 -0.03816 -0.0533 -0.02845 C -0.0566 -0.01018 -0.05156 -0.03284 -0.05833 -0.01666 C -0.06024 -0.0118 -0.06146 -0.00648 -0.06337 -0.00162 C -0.06649 0.00647 -0.06719 0.01549 -0.06962 0.02382 C -0.07361 0.037 -0.07865 0.05018 -0.08108 0.06429 C -0.08003 0.07724 -0.07691 0.08718 -0.07483 0.09967 C -0.07465 0.10083 -0.07309 0.111 -0.07222 0.11309 C -0.06962 0.1191 -0.06615 0.12419 -0.06337 0.12997 C -0.05885 0.13899 -0.06059 0.14223 -0.05191 0.145 C -0.04531 0.14269 -0.04167 0.13945 -0.03559 0.13667 C -0.02691 0.12534 -0.02014 0.1117 -0.01406 0.09782 C -0.01076 0.09019 -0.0059 0.08371 -0.00521 0.07423 C -0.00347 0.04949 -0.00174 0.02474 -2.5E-6 1.40611E-6 Z " pathEditMode="relative" ptsTypes="ffffffffffffffffffff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67345E-6 C 0.01181 -0.01572 0.02795 -0.02243 0.04288 -0.03191 C 0.06406 -0.04533 0.08507 -0.06128 0.10747 -0.07077 C 0.12431 -0.07794 0.14201 -0.08187 0.15938 -0.08603 C 0.16944 -0.08441 0.17969 -0.08256 0.18976 -0.08094 C 0.19444 -0.08025 0.20833 -0.07192 0.2125 -0.06915 C 0.2434 -0.04856 0.2566 -0.00786 0.26441 0.03539 C 0.26354 0.04487 0.26319 0.05458 0.26198 0.06406 C 0.25851 0.09089 0.24358 0.11032 0.23281 0.13159 C 0.22361 0.15009 0.2151 0.16906 0.20365 0.18548 C 0.20052 0.18987 0.1967 0.19288 0.19358 0.19727 C 0.18021 0.21647 0.16597 0.2389 0.1467 0.24792 C 0.13941 0.25139 0.12899 0.25208 0.12135 0.25301 C 0.10104 0.25 0.08073 0.24838 0.06076 0.24283 C 0.05278 0.23844 0.04358 0.23659 0.03663 0.22942 C 0.01823 0.21069 -0.00017 0.19033 -0.01649 0.1686 C -0.02066 0.16304 -0.02361 0.15588 -0.02795 0.15009 C -0.03056 0.13899 -0.02691 0.15171 -0.0342 0.1383 C -0.03976 0.12812 -0.03056 0.13761 -0.03924 0.12997 C -0.04306 0.12003 -0.04358 0.10939 -0.05069 0.10292 C -0.05243 0.09366 -0.05503 0.09459 -0.05833 0.08603 C -0.06111 0.05851 -0.05816 0.03585 -0.04687 0.01365 C -0.03681 -0.00601 -0.04149 -0.00115 -0.03299 -0.00832 C -0.01979 -0.0074 -0.00885 -0.01179 5.55112E-17 2.67345E-6 Z " pathEditMode="relative" ptsTypes="ffffffffffffffffffffffff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6735E-6 C 0.00921 -0.00231 0.01858 -0.0067 0.02778 -0.01017 C 0.0566 -0.00786 0.06928 -0.01087 0.09115 0.00347 C 0.09445 0.00555 0.10504 0.01689 0.10504 0.01689 C 0.10764 0.02128 0.11268 0.0303 0.11268 0.0303 C 0.11546 0.04556 0.11823 0.06083 0.12153 0.07586 C 0.12327 0.08326 0.12327 0.08974 0.12657 0.09621 C 0.13369 0.12489 0.12865 0.10269 0.12535 0.17715 C 0.12448 0.19658 0.11528 0.21554 0.10747 0.23104 C 0.09289 0.26018 0.07952 0.29024 0.05435 0.30528 C 0.04132 0.31314 0.04462 0.30898 0.03039 0.31198 C 0.01372 0.31568 -0.00226 0.32147 -0.01909 0.32378 C -0.02916 0.32216 -0.03941 0.32123 -0.04948 0.31869 C -0.06006 0.31615 -0.06077 0.31291 -0.06962 0.3069 C -0.08299 0.29811 -0.09757 0.28839 -0.10643 0.27151 C -0.11441 0.25625 -0.11806 0.23775 -0.12535 0.22248 C -0.13004 0.19612 -0.12813 0.1679 -0.12657 0.14154 C -0.12622 0.13483 -0.12223 0.12928 -0.12032 0.12304 C -0.11198 0.09575 -0.1019 0.06661 -0.08612 0.04556 C -0.08299 0.03724 -0.07882 0.03423 -0.07344 0.02868 C -0.0632 0.01827 -0.05348 0.00417 -0.03924 0.00347 C -0.00156 0.00162 -0.01372 0.00856 2.77778E-7 1.26735E-6 Z " pathEditMode="relative" ptsTypes="ffffffffffffffffffffff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39593E-6 C 0.00503 0.00231 0.00781 0.00694 0.01267 0.00994 C 0.01944 0.01942 0.02778 0.02497 0.03403 0.03538 C 0.04236 0.04903 0.04982 0.06498 0.05555 0.08094 C 0.05382 0.08534 0.05226 0.08996 0.05052 0.09435 C 0.04809 0.1006 0.03594 0.10777 0.0316 0.11286 C 0.02517 0.12026 0.01805 0.13043 0.01267 0.13991 C 0.00764 0.14893 0.00278 0.15818 4.16667E-6 0.16859 C -0.00122 0.17299 -0.00382 0.182 -0.00382 0.182 C -0.00504 0.1975 -0.0059 0.216 -0.00764 0.23103 C -0.00886 0.24144 -0.01493 0.24722 -0.01771 0.25624 C -0.0217 0.26919 -0.03038 0.28446 -0.03924 0.29163 C -0.05729 0.32354 -0.0934 0.35106 -0.12031 0.36586 C -0.13559 0.37419 -0.16389 0.37442 -0.18229 0.37766 C -0.19948 0.37581 -0.19965 0.37812 -0.20886 0.36077 C -0.21163 0.34782 -0.21302 0.3351 -0.21528 0.32192 C -0.21649 0.30666 -0.21702 0.29139 -0.2191 0.27636 C -0.21823 0.26341 -0.21806 0.25046 -0.21649 0.23774 C -0.21458 0.22086 -0.20608 0.20004 -0.19636 0.18871 C -0.19011 0.18154 -0.19445 0.18987 -0.18733 0.18039 C -0.17656 0.16605 -0.18854 0.17669 -0.17604 0.16697 C -0.16754 0.14408 -0.17188 0.15263 -0.16458 0.13991 C -0.1592 0.11771 -0.16372 0.13899 -0.15955 0.09782 C -0.15851 0.08857 -0.15382 0.08071 -0.1507 0.07238 C -0.1434 0.05296 -0.13212 0.03307 -0.11528 0.02867 C -0.10139 0.02914 -0.08733 0.02937 -0.07344 0.03029 C -0.06146 0.03122 -0.04722 0.04139 -0.03559 0.04556 C -0.03264 0.04486 -0.02934 0.04533 -0.02656 0.04371 C -0.02205 0.04116 -0.01979 0.02289 -0.01528 0.01688 C -0.01163 0.01202 -0.00816 0.00925 -0.00521 0.00324 C -0.00399 -0.01041 -0.00486 -0.01781 -0.00261 -0.00671 C -0.00208 -0.0044 -0.00226 -0.00208 -0.00139 -2.39593E-6 C -0.00122 0.00046 -0.00052 -2.39593E-6 4.16667E-6 -2.39593E-6 Z " pathEditMode="relative" ptsTypes="fffffffffffffffffffffffffffffffff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77521E-7 C -0.05799 0.00161 -0.04375 -0.00232 -0.07222 0.00485 C -0.07778 0.00439 -0.08333 0.00462 -0.08871 0.00323 C -0.09236 0.00231 -0.09323 -0.00185 -0.09496 -0.00509 C -0.09896 -0.01272 -0.1026 -0.02036 -0.10764 -0.02706 C -0.11007 -0.03701 -0.11632 -0.03678 -0.12153 -0.04233 C -0.12951 -0.05088 -0.12986 -0.05412 -0.13924 -0.05921 C -0.15937 -0.05574 -0.15746 -0.05875 -0.16962 -0.04556 C -0.1875 -0.04672 -0.20208 -0.04741 -0.2191 -0.05227 C -0.23299 -0.05088 -0.2474 -0.05227 -0.26076 -0.04741 C -0.27535 -0.0421 -0.28889 -0.0303 -0.30382 -0.02544 C -0.31163 -0.01735 -0.31944 -0.01064 -0.32535 -2.77521E-7 C -0.33264 0.02798 -0.33073 0.01665 -0.32656 0.07238 C -0.32604 0.08048 -0.32326 0.08811 -0.32153 0.09597 C -0.31146 0.14292 -0.28437 0.15864 -0.25069 0.17021 C -0.22309 0.16697 -0.19687 0.16026 -0.16962 0.15679 C -0.1474 0.14616 -0.12535 0.13644 -0.1026 0.12812 C -0.08941 0.12326 -0.07552 0.1221 -0.06215 0.11794 C -0.05347 0.11031 -0.05746 0.11239 -0.05069 0.10962 C -0.04653 0.10592 -0.04271 0.10314 -0.03802 0.10106 C -0.03403 0.09574 -0.02986 0.09227 -0.02535 0.08765 C -0.01962 0.07585 -0.02708 0.08996 -0.01771 0.07747 C -0.01667 0.07608 -0.01632 0.074 -0.01528 0.07238 C -0.00712 0.06012 0.00087 0.04926 0.00747 0.03538 C 0.00677 0.02173 0.00729 0.00971 1.94444E-6 -2.77521E-7 Z " pathEditMode="relative" ptsTypes="fffffffffffffffffffffffff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C 0.00157 -0.0215 0.00365 -0.04348 0.00816 -0.06498 C 0.00886 -0.08557 0.01059 -0.11817 0.00816 -0.13922 C 0.00782 -0.14269 0.00191 -0.14824 0.00052 -0.15101 C -0.00364 -0.15841 -0.00729 -0.1642 -0.01337 -0.16952 C -0.01736 -0.17715 -0.02899 -0.18224 -0.03628 -0.18478 C -0.05017 -0.18247 -0.04392 -0.18455 -0.05521 -0.17969 C -0.071 -0.17298 -0.08368 -0.13899 -0.09323 -0.12234 C -0.09496 -0.1154 -0.09618 -0.10869 -0.09826 -0.10199 C -0.10087 -0.08395 -0.1026 -0.06267 -0.09948 -0.04486 C -0.09791 -0.03561 -0.09132 -0.02798 -0.0868 -0.02104 C -0.07899 -0.00902 -0.0717 0.00185 -0.06284 0.01249 C -0.05816 0.01804 -0.05434 0.02475 -0.04757 0.02614 C -0.0401 0.02752 -0.03246 0.02822 -0.02482 0.02937 C -0.01875 0.03492 -0.01146 0.03932 -0.00451 0.04302 C 0.00851 0.04186 0.0217 0.04209 0.03472 0.03955 C 0.04358 0.0377 0.04827 0.0303 0.05625 0.02776 C 0.06337 0.01295 0.05382 0.03053 0.0625 0.02105 C 0.06407 0.0192 0.06476 0.01642 0.06632 0.01434 C 0.07101 0.00787 0.07657 0.00393 0.08143 -0.00254 C 0.08108 -0.01434 0.08108 -0.02613 0.08021 -0.03792 C 0.07934 -0.04787 0.07483 -0.05735 0.07257 -0.0666 C 0.06841 -0.08302 0.06563 -0.09967 0.05625 -0.11216 C 0.05209 -0.12743 0.03472 -0.13714 0.02327 -0.14084 C 0.01059 -0.13968 -0.00208 -0.13945 -0.01475 -0.1376 C -0.03715 -0.13413 -0.05521 -0.10245 -0.06788 -0.08187 C -0.09531 -0.03723 -0.11007 0.02128 -0.11475 0.0784 C -0.11406 0.11564 -0.11649 0.16559 -0.10208 0.20144 C -0.09705 0.21393 -0.09271 0.21739 -0.08437 0.2285 C -0.0809 0.23312 -0.07343 0.23451 -0.06909 0.23682 C -0.03941 0.23405 -0.06041 0.23775 -0.04375 0.22665 C -0.03489 0.21115 -0.02795 0.19404 -0.01979 0.17785 C -0.01857 0.1753 -0.0184 0.17183 -0.01718 0.16929 C -0.0151 0.1649 -0.0118 0.16166 -0.00955 0.1575 C -0.00764 0.14963 -0.00451 0.14408 -0.0033 0.13576 C -0.00295 0.09297 -0.00364 0.05019 -0.00208 0.0074 C -0.00156 -0.00809 0.00486 0.01342 0.00052 0.0007 Z " pathEditMode="relative" ptsTypes="fffffffffffffffffffffffffffffffffffff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0204E-6 C -0.00833 0.00347 -0.01649 0.00809 -0.02413 0.01341 C -0.02934 0.01688 -0.03628 0.01781 -0.04184 0.02035 C -0.05451 0.03261 -0.07083 0.04232 -0.08611 0.04718 C -0.08819 0.04949 -0.0901 0.0518 -0.09236 0.05388 C -0.09444 0.05573 -0.0967 0.05689 -0.09878 0.05897 C -0.10312 0.06337 -0.11145 0.07262 -0.11145 0.07262 C -0.11597 0.0821 -0.12031 0.09135 -0.12413 0.10129 C -0.12448 0.10569 -0.12482 0.11031 -0.12534 0.11471 C -0.12604 0.11933 -0.12777 0.12812 -0.12777 0.12812 C -0.12656 0.15171 -0.12638 0.17553 -0.12413 0.19889 C -0.12378 0.20166 -0.12152 0.20328 -0.12031 0.20583 C -0.11423 0.21855 -0.10208 0.22942 -0.09236 0.23774 C -0.08368 0.25301 -0.07343 0.25301 -0.05954 0.25462 C -0.0467 0.25786 -0.0342 0.25 -0.02152 0.24792 C -0.01632 0.24584 -0.01093 0.24306 -0.00625 0.23936 C -0.00312 0.23682 0.00261 0.23104 0.00261 0.23104 C 0.00938 0.21693 -3.88889E-6 0.23589 0.00886 0.22086 C 0.01112 0.21716 0.01511 0.20906 0.01511 0.20906 C 0.01563 0.20629 0.0158 0.20328 0.0165 0.20074 C 0.01702 0.19889 0.01893 0.19773 0.01893 0.19565 C 0.01945 0.17784 0.02084 0.15865 0.00886 0.14847 C -0.00538 0.12049 -0.03645 0.12743 -0.05816 0.1265 C -0.06198 0.12535 -0.06579 0.12419 -0.06961 0.12303 C -0.07135 0.12257 -0.07465 0.12141 -0.07465 0.12141 C -0.08819 0.10916 -0.0677 0.12697 -0.0835 0.11633 C -0.09236 0.11031 -0.10052 0.10176 -0.10885 0.09436 C -0.11232 0.08048 -0.11388 0.08696 -0.11145 0.06568 C -0.11128 0.06406 -0.11093 0.06198 -0.11007 0.06082 C -0.10763 0.05758 -0.10399 0.05643 -0.10121 0.05388 C -0.09323 0.05458 -0.08524 0.05435 -0.07725 0.05573 C -0.07031 0.05689 -0.05729 0.06799 -0.05069 0.07262 C -0.0335 0.08487 -0.01406 0.09366 0.00504 0.09783 C 0.03733 0.09667 0.05573 0.10569 0.07344 0.07262 C 0.07917 0.03931 0.08039 -0.01989 0.04809 -0.0303 C 0.04393 -0.02983 0.03941 -0.0303 0.03542 -0.02868 C 0.03247 -0.02752 0.02778 -0.02197 0.02778 -0.02197 C 0.02379 -0.01365 0.01719 -0.01203 0.01007 -0.01018 C 0.0066 -0.00925 0.00226 -0.01041 -3.88889E-6 -0.00671 C -0.00104 -0.00486 -3.88889E-6 -0.00231 -3.88889E-6 -3.80204E-6 Z " pathEditMode="relative" ptsTypes="ffffffffffffffffffffffffffffffffffffffff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11841E-6 C 0.02431 0.01342 0.0467 0.03122 0.07083 0.04556 C 0.08681 0.05505 0.10399 0.06036 0.12014 0.06915 C 0.12795 0.07956 0.13872 0.08326 0.14931 0.08604 C 0.1625 0.0895 0.175 0.09598 0.18594 0.10639 C 0.18681 0.1087 0.18854 0.11055 0.18854 0.11309 C 0.18854 0.12003 0.17483 0.13021 0.17083 0.13159 C 0.14479 0.1494 0.10747 0.12211 0.0809 0.11656 C 0.07379 0.11171 0.0658 0.10962 0.05816 0.10639 C 0.05122 0.10338 0.04479 0.09806 0.03785 0.09459 C 0.03333 0.08997 0.02917 0.08627 0.02517 0.08095 C 0.02431 0.07863 0.02344 0.07655 0.02274 0.07424 C 0.02135 0.06938 0.01892 0.05921 0.01892 0.05921 C 0.01719 0.04418 0.01354 0.02984 0.01007 0.01527 C 0.00573 0.01712 0.00243 0.01874 -0.00139 0.02197 C -0.01024 0.01804 -0.00208 0.00764 -3.05556E-6 -2.11841E-6 Z " pathEditMode="relative" ptsTypes="ffffffffffffffff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85754E-6 C 0.00087 -3.85754E-6 0.01719 -0.00231 0.02205 -0.00508 C 0.0441 -0.01757 0.05504 -0.04741 0.07136 -0.06915 C 0.07604 -0.07539 0.09514 -0.09297 0.0967 -0.09435 C 0.09913 -0.09667 0.10191 -0.09875 0.10434 -0.10106 C 0.11025 -0.10661 0.11615 -0.11239 0.12205 -0.11794 C 0.13195 -0.12742 0.15452 -0.13136 0.16632 -0.13321 C 0.19028 -0.13182 0.18907 -0.13251 0.20556 -0.12465 C 0.21163 -0.11817 0.21771 -0.11077 0.22448 -0.10615 C 0.23177 -0.09343 0.24566 -0.08395 0.25747 -0.08094 C 0.2625 -0.07423 0.26945 -0.07007 0.27396 -0.06244 C 0.2757 -0.05966 0.27709 -0.05643 0.279 -0.05388 C 0.28889 -0.04162 0.2974 -0.03631 0.30174 -0.0185 C 0.30104 -0.00231 0.30313 0.00764 0.29792 0.02036 C 0.28976 0.04001 0.2849 0.03678 0.27257 0.04903 C 0.26684 0.05458 0.25347 0.07123 0.2474 0.07586 C 0.23768 0.08303 0.2441 0.07493 0.23472 0.08442 C 0.2257 0.09367 0.21684 0.10153 0.20556 0.10454 C 0.19028 0.11494 0.18889 0.11055 0.16632 0.10801 C 0.15816 0.09968 0.14879 0.08858 0.13854 0.08604 C 0.12691 0.07817 0.11476 0.07031 0.10174 0.06753 C 0.09462 0.06592 0.08021 0.06406 0.08021 0.06406 C 0.05712 0.06499 0.03872 0.06522 0.01702 0.07077 C 0.01111 0.07609 0.00452 0.07609 -0.00208 0.07933 C -0.00555 0.08095 -0.0085 0.08465 -0.01215 0.08604 C -0.01979 0.08904 -0.02951 0.09066 -0.0375 0.09274 C -0.04253 0.09112 -0.04791 0.09066 -0.0526 0.08765 C -0.06198 0.08141 -0.07205 0.0569 -0.08055 0.04556 C -0.08212 0.03932 -0.08437 0.03516 -0.08559 0.02868 C -0.0835 0.00879 -0.08177 -0.00462 -0.07291 -0.02012 C -0.07083 -0.02867 -0.07309 -0.02289 -0.06666 -0.03029 C -0.05729 -0.04093 -0.04982 -0.04324 -0.0375 -0.04556 C -0.0342 -0.04486 -0.03055 -0.04532 -0.02743 -0.04371 C -0.02448 -0.04209 -0.02309 -0.03214 -0.02222 -0.02867 C -0.02187 -0.02359 -0.02239 -0.01827 -0.021 -0.01341 C -0.02048 -0.01179 -0.0184 -0.01248 -0.01718 -0.01179 C -0.00781 -0.00555 -0.021 -0.00971 -0.00451 -0.0067 C -0.00295 -3.85754E-6 -0.00451 -0.00208 0.00052 -3.85754E-6 Z " pathEditMode="relative" ptsTypes="ffffffffffffffffffffffffffffffffffffff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26735E-6 C -0.00174 -0.00948 -0.00504 -0.01919 -0.00625 -0.02868 C -0.00903 -0.04995 -0.01077 -0.07146 -0.01268 -0.09274 C -0.01389 -0.10661 -0.01389 -0.12141 -0.01632 -0.13506 C -0.01875 -0.14917 -0.02084 -0.16281 -0.02275 -0.17715 C -0.02466 -0.19149 -0.02656 -0.20513 -0.029 -0.21924 C -0.02952 -0.22202 -0.02986 -0.22502 -0.03038 -0.2278 C -0.03073 -0.23011 -0.03299 -0.23335 -0.0316 -0.2345 C -0.03108 -0.23497 -0.02361 -0.22849 -0.02275 -0.2278 C -0.00278 -0.18733 0.01857 -0.14847 0.0368 -0.10638 C 0.04705 -0.08302 0.07031 -0.06059 0.07986 -0.03723 C 0.08594 -0.0222 0.09514 -0.01133 0.10139 0.00324 C 0.10312 0.0074 0.10364 0.01249 0.10521 0.01665 C 0.10659 0.02035 0.1085 0.02336 0.11024 0.02683 C 0.11267 0.03862 0.11493 0.05065 0.11771 0.06221 C 0.10868 0.07447 0.10087 0.08811 0.09114 0.09945 C 0.08177 0.11055 0.06979 0.11772 0.06076 0.12974 C 0.03923 0.15842 0.01771 0.17808 -0.00886 0.19727 C -0.02222 0.20675 -0.03455 0.21369 -0.04931 0.21901 C -0.05226 0.22017 -0.05521 0.22155 -0.05816 0.22248 C -0.06354 0.22387 -0.07466 0.22595 -0.07466 0.22595 C -0.09167 0.22364 -0.11216 0.22618 -0.12778 0.21415 C -0.12969 0.21045 -0.13281 0.20791 -0.1342 0.20398 C -0.13525 0.20143 -0.13472 0.1982 -0.13542 0.19542 C -0.13733 0.18756 -0.14028 0.18016 -0.14167 0.17183 C -0.14271 0.16582 -0.14341 0.15958 -0.14427 0.15333 C -0.14462 0.15056 -0.14549 0.14501 -0.14549 0.14501 C -0.14375 0.11725 -0.14288 0.0976 -0.13663 0.07239 C -0.13108 0.04995 -0.13125 0.03932 -0.11389 0.0303 C -0.11094 0.03099 -0.08993 0.03353 -0.08229 0.03862 C -0.07639 0.04255 -0.07066 0.04834 -0.06459 0.05227 C -0.05122 0.06106 -0.03594 0.06591 -0.02153 0.07077 C -0.01563 0.07586 -0.01077 0.07771 -0.00382 0.07909 C 0.00642 0.08418 0.01771 0.08025 0.02795 0.07586 C 0.03507 0.06036 0.03333 0.0673 0.03541 0.0555 C 0.03507 0.04602 0.03559 0.03631 0.0342 0.02683 C 0.03333 0.02105 0.01771 0.01295 0.01406 0.0118 C 0.00677 0.00509 0.00989 0.00416 2.5E-6 -1.26735E-6 Z " pathEditMode="relative" ptsTypes="ffffffffffffffffffffffffffffffffffffff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2858E-6 C 0.05921 -0.01526 0.10052 -0.0858 0.11007 -0.1635 C 0.10973 -0.17483 0.11094 -0.1864 0.10886 -0.19727 C 0.10782 -0.20282 0.10365 -0.20629 0.10122 -0.21091 C 0.09098 -0.22964 0.0783 -0.24074 0.06076 -0.24444 C 0.04948 -0.24306 0.04341 -0.24121 0.03421 -0.23265 C 0.03195 -0.23057 0.02987 -0.22849 0.02778 -0.22594 C 0.02466 -0.22224 0.01893 -0.21415 0.01893 -0.21415 C 0.01719 -0.20975 0.01563 -0.20513 0.01389 -0.20074 C 0.01302 -0.19842 0.01146 -0.19403 0.01146 -0.19403 C 0.01372 -0.13135 0.0257 -0.06891 0.04184 -0.01017 C 0.04028 0.02591 0.04254 0.03631 0.02414 0.0606 C 0.01875 0.06777 0.01667 0.07054 0.00886 0.07239 C 0.0033 0.07355 -0.00763 0.07586 -0.00763 0.07586 C -0.02691 0.07494 -0.06059 0.08557 -0.0823 0.06915 C -0.08942 0.06383 -0.08264 0.06707 -0.08994 0.06407 C -0.09219 0.06175 -0.09704 0.05736 -0.09879 0.05389 C -0.09949 0.0525 -0.09949 0.05042 -0.10001 0.0488 C -0.10069 0.04695 -0.10174 0.04533 -0.10261 0.04371 C -0.10695 0.01342 -0.10747 0.01689 -0.10383 -0.02867 C -0.10365 -0.03098 -0.09862 -0.0407 -0.09619 -0.04209 C -0.09254 -0.04417 -0.08489 -0.04555 -0.08489 -0.04555 C -0.07152 -0.04394 -0.06979 -0.0437 -0.05954 -0.03538 C -0.05139 -0.02173 -0.03871 -0.01456 -0.02777 -0.00508 C -0.02431 -0.00208 -0.02413 0.00324 -0.01892 0.00324 C -0.01251 0.00324 -0.00626 0.00116 1.11111E-6 -1.12858E-6 Z " pathEditMode="relative" ptsTypes="ffffffffffffffffffffffffff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93 C 0.00382 -0.00833 0.00729 -0.01619 0.01268 -0.02128 C 0.01806 -0.03516 0.03229 -0.04741 0.04063 -0.05666 C 0.05157 -0.06892 0.0625 -0.08141 0.07344 -0.09367 C 0.08299 -0.10454 0.08924 -0.12096 0.09636 -0.13414 C 0.10157 -0.14362 0.10834 -0.15218 0.11407 -0.1612 C 0.11719 -0.16605 0.1191 -0.17253 0.12292 -0.17646 C 0.13872 -0.19242 0.15417 -0.20861 0.16979 -0.22526 C 0.18542 -0.24191 0.19861 -0.26203 0.21632 -0.27429 C 0.22153 -0.2833 0.22448 -0.28238 0.23299 -0.28423 C 0.23542 -0.28631 0.23837 -0.28724 0.24063 -0.28932 C 0.24514 -0.29371 0.24792 -0.30088 0.25209 -0.3062 C 0.25243 -0.30458 0.25174 -0.30111 0.25313 -0.30111 C 0.25573 -0.30111 0.25729 -0.30481 0.25955 -0.3062 C 0.26163 -0.30759 0.26372 -0.30851 0.2658 -0.30967 C 0.27657 -0.30898 0.28716 -0.30967 0.29757 -0.30782 C 0.31042 -0.30551 0.31927 -0.27059 0.3217 -0.25555 C 0.32118 -0.24723 0.32136 -0.23867 0.32032 -0.23034 C 0.31962 -0.22479 0.31597 -0.22156 0.31407 -0.21693 C 0.31129 -0.21022 0.30903 -0.20329 0.30643 -0.19658 C 0.30104 -0.18247 0.29549 -0.16258 0.28872 -0.15102 C 0.28125 -0.13853 0.27344 -0.12651 0.2658 -0.11402 C 0.25243 -0.09135 0.24601 -0.07401 0.22674 -0.05828 C 0.22084 -0.04787 0.21528 -0.04695 0.20643 -0.04325 C 0.18559 -0.04464 0.18681 -0.04417 0.17222 -0.05158 C 0.16372 -0.06083 0.15747 -0.07308 0.14948 -0.08372 C 0.14775 -0.08603 0.14722 -0.08973 0.14566 -0.09205 C 0.14393 -0.09459 0.14115 -0.09621 0.13941 -0.09875 C 0.12639 -0.11795 0.14115 -0.10176 0.12917 -0.11402 C 0.11788 -0.13761 0.13872 -0.09552 0.1217 -0.12419 C 0.09184 -0.17484 0.11424 -0.15125 0.06841 -0.20837 C 0.03507 -0.25 0.00313 -0.28423 -0.04166 -0.29787 C -0.07396 -0.29394 -0.08455 -0.30227 -0.09739 -0.2692 C -0.10139 -0.24075 -0.10399 -0.21184 -0.10625 -0.18317 C -0.1059 -0.14547 -0.1059 -0.10777 -0.10503 -0.07008 C -0.10451 -0.04325 -0.09757 -0.01596 -0.09479 0.01087 C -0.09687 0.03214 -0.09774 0.05134 -0.11389 0.06128 C -0.11909 0.06822 -0.12378 0.07632 -0.12899 0.08325 C -0.13732 0.09435 -0.12778 0.07539 -0.13784 0.09505 C -0.14548 0.11008 -0.14861 0.12835 -0.15555 0.14408 C -0.15659 0.1524 -0.15746 0.1598 -0.15937 0.16767 C -0.15694 0.18154 -0.15416 0.19472 -0.14288 0.19958 C -0.13593 0.20883 -0.1335 0.20837 -0.12396 0.20467 C -0.11093 0.19287 -0.13038 0.20953 -0.1151 0.19958 C -0.1 0.18964 -0.11389 0.19496 -0.10243 0.19126 C -0.08732 0.17599 -0.07812 0.15795 -0.06944 0.13552 C -0.06788 0.1265 -0.06371 0.12188 -0.06059 0.11355 C -0.05677 0.10337 -0.05278 0.09366 -0.0493 0.08325 C -0.04843 0.08048 -0.04757 0.0777 -0.0467 0.07493 C -0.04496 0.06938 -0.04166 0.05805 -0.04166 0.05805 C -0.03993 0.04602 -0.03663 0.03376 -0.03281 0.02266 C -0.03177 0.01989 -0.03177 0.01642 -0.03021 0.0141 C -0.02639 0.00832 -0.01302 -0.00208 -0.00746 -0.0044 C -0.00555 0.00347 -0.00764 0.00092 0.00018 -0.00093 Z " pathEditMode="relative" ptsTypes="ffffffffffffffffffffffffffffffffffffffffffffffffffffff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de cantos arredondados 38"/>
          <p:cNvSpPr/>
          <p:nvPr/>
        </p:nvSpPr>
        <p:spPr>
          <a:xfrm>
            <a:off x="1571604" y="1714488"/>
            <a:ext cx="5857916" cy="421484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4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localização-fraca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14678" y="371475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4143372" y="328612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5929322" y="471488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3857620" y="4143380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5286380" y="300037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5214942" y="3857628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6429388" y="300037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357818" y="2285992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4143372" y="4714884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500430" y="2786058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2571736" y="4286256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2571736" y="2714620"/>
            <a:ext cx="200020" cy="200020"/>
          </a:xfrm>
          <a:prstGeom prst="ellipse">
            <a:avLst/>
          </a:prstGeom>
          <a:solidFill>
            <a:srgbClr val="FFC000"/>
          </a:solidFill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/>
          <p:cNvSpPr txBox="1"/>
          <p:nvPr/>
        </p:nvSpPr>
        <p:spPr>
          <a:xfrm>
            <a:off x="4071934" y="600076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2DES</a:t>
            </a:r>
            <a:endParaRPr lang="pt-BR" sz="24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7786710" y="3286124"/>
            <a:ext cx="7104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200" b="1" dirty="0" smtClean="0">
                <a:solidFill>
                  <a:srgbClr val="FF0000"/>
                </a:solidFill>
                <a:latin typeface="Symbol" pitchFamily="18" charset="2"/>
              </a:rPr>
              <a:t>t</a:t>
            </a:r>
            <a:r>
              <a:rPr lang="pt-BR" sz="5200" b="1" baseline="-25000" dirty="0" smtClean="0">
                <a:solidFill>
                  <a:srgbClr val="FF0000"/>
                </a:solidFill>
                <a:latin typeface="Symbol" pitchFamily="18" charset="2"/>
              </a:rPr>
              <a:t>f</a:t>
            </a:r>
            <a:endParaRPr lang="pt-BR" sz="5200" b="1" baseline="-25000" dirty="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18" name="Seta para a direita 17"/>
          <p:cNvSpPr/>
          <p:nvPr/>
        </p:nvSpPr>
        <p:spPr>
          <a:xfrm rot="16200000">
            <a:off x="32218" y="2818306"/>
            <a:ext cx="1357320" cy="1007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42844" y="40005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Tensão</a:t>
            </a:r>
          </a:p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mecânica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571472" y="3000372"/>
            <a:ext cx="7929618" cy="1785950"/>
          </a:xfrm>
          <a:prstGeom prst="round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A tensão mecânica reduz o espaço de fases dos </a:t>
            </a:r>
            <a:r>
              <a:rPr lang="pt-BR" sz="2400" b="1" i="1" dirty="0" err="1" smtClean="0">
                <a:latin typeface="Times New Roman" pitchFamily="18" charset="0"/>
                <a:cs typeface="Times New Roman" pitchFamily="18" charset="0"/>
              </a:rPr>
              <a:t>quasi</a:t>
            </a:r>
            <a:r>
              <a:rPr lang="pt-BR" sz="2400" b="1" dirty="0" err="1" smtClean="0">
                <a:latin typeface="Times New Roman" pitchFamily="18" charset="0"/>
                <a:cs typeface="Times New Roman" pitchFamily="18" charset="0"/>
              </a:rPr>
              <a:t>-eletrons</a:t>
            </a: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 do 2DES.</a:t>
            </a:r>
            <a:endParaRPr lang="pt-BR" sz="24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0611E-6 C 0.00556 -0.01087 0.00833 -0.02105 0.01128 -0.03354 C 0.01181 -0.04048 0.01389 -0.04695 0.01389 -0.05389 C 0.01389 -0.08049 0.01198 -0.1198 -0.01146 -0.12975 C -0.0184 -0.12674 -0.02222 -0.11518 -0.02674 -0.10777 C -0.03038 -0.09251 -0.03559 -0.07771 -0.03924 -0.06222 C -0.04028 -0.05782 -0.04306 -0.05458 -0.04444 -0.05042 C -0.05104 -0.03007 -0.04601 -0.03816 -0.0533 -0.02845 C -0.0566 -0.01018 -0.05156 -0.03284 -0.05833 -0.01666 C -0.06024 -0.0118 -0.06146 -0.00648 -0.06337 -0.00162 C -0.06649 0.00647 -0.06719 0.01549 -0.06962 0.02382 C -0.07361 0.037 -0.07865 0.05018 -0.08108 0.06429 C -0.08003 0.07724 -0.07691 0.08718 -0.07483 0.09967 C -0.07465 0.10083 -0.07309 0.111 -0.07222 0.11309 C -0.06962 0.1191 -0.06615 0.12419 -0.06337 0.12997 C -0.05885 0.13899 -0.06059 0.14223 -0.05191 0.145 C -0.04531 0.14269 -0.04167 0.13945 -0.03559 0.13667 C -0.02691 0.12534 -0.02014 0.1117 -0.01406 0.09782 C -0.01076 0.09019 -0.0059 0.08371 -0.00521 0.07423 C -0.00347 0.04949 -0.00174 0.02474 -2.5E-6 1.40611E-6 Z " pathEditMode="relative" ptsTypes="ffffffffffffffffffff">
                                      <p:cBhvr>
                                        <p:cTn id="6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67345E-6 C 0.01181 -0.01572 0.02795 -0.02243 0.04288 -0.03191 C 0.06406 -0.04533 0.08507 -0.06128 0.10747 -0.07077 C 0.12431 -0.07794 0.14201 -0.08187 0.15938 -0.08603 C 0.16944 -0.08441 0.17969 -0.08256 0.18976 -0.08094 C 0.19444 -0.08025 0.20833 -0.07192 0.2125 -0.06915 C 0.2434 -0.04856 0.2566 -0.00786 0.26441 0.03539 C 0.26354 0.04487 0.26319 0.05458 0.26198 0.06406 C 0.25851 0.09089 0.24358 0.11032 0.23281 0.13159 C 0.22361 0.15009 0.2151 0.16906 0.20365 0.18548 C 0.20052 0.18987 0.1967 0.19288 0.19358 0.19727 C 0.18021 0.21647 0.16597 0.2389 0.1467 0.24792 C 0.13941 0.25139 0.12899 0.25208 0.12135 0.25301 C 0.10104 0.25 0.08073 0.24838 0.06076 0.24283 C 0.05278 0.23844 0.04358 0.23659 0.03663 0.22942 C 0.01823 0.21069 -0.00017 0.19033 -0.01649 0.1686 C -0.02066 0.16304 -0.02361 0.15588 -0.02795 0.15009 C -0.03056 0.13899 -0.02691 0.15171 -0.0342 0.1383 C -0.03976 0.12812 -0.03056 0.13761 -0.03924 0.12997 C -0.04306 0.12003 -0.04358 0.10939 -0.05069 0.10292 C -0.05243 0.09366 -0.05503 0.09459 -0.05833 0.08603 C -0.06111 0.05851 -0.05816 0.03585 -0.04687 0.01365 C -0.03681 -0.00601 -0.04149 -0.00115 -0.03299 -0.00832 C -0.01979 -0.0074 -0.00885 -0.01179 5.55112E-17 2.67345E-6 Z " pathEditMode="relative" ptsTypes="ffffffffffffffffffffffff">
                                      <p:cBhvr>
                                        <p:cTn id="8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6735E-6 C 0.00921 -0.00231 0.01858 -0.0067 0.02778 -0.01017 C 0.0566 -0.00786 0.06928 -0.01087 0.09115 0.00347 C 0.09445 0.00555 0.10504 0.01689 0.10504 0.01689 C 0.10764 0.02128 0.11268 0.0303 0.11268 0.0303 C 0.11546 0.04556 0.11823 0.06083 0.12153 0.07586 C 0.12327 0.08326 0.12327 0.08974 0.12657 0.09621 C 0.13369 0.12489 0.12865 0.10269 0.12535 0.17715 C 0.12448 0.19658 0.11528 0.21554 0.10747 0.23104 C 0.09289 0.26018 0.07952 0.29024 0.05435 0.30528 C 0.04132 0.31314 0.04462 0.30898 0.03039 0.31198 C 0.01372 0.31568 -0.00226 0.32147 -0.01909 0.32378 C -0.02916 0.32216 -0.03941 0.32123 -0.04948 0.31869 C -0.06006 0.31615 -0.06077 0.31291 -0.06962 0.3069 C -0.08299 0.29811 -0.09757 0.28839 -0.10643 0.27151 C -0.11441 0.25625 -0.11806 0.23775 -0.12535 0.22248 C -0.13004 0.19612 -0.12813 0.1679 -0.12657 0.14154 C -0.12622 0.13483 -0.12223 0.12928 -0.12032 0.12304 C -0.11198 0.09575 -0.1019 0.06661 -0.08612 0.04556 C -0.08299 0.03724 -0.07882 0.03423 -0.07344 0.02868 C -0.0632 0.01827 -0.05348 0.00417 -0.03924 0.00347 C -0.00156 0.00162 -0.01372 0.00856 2.77778E-7 1.26735E-6 Z " pathEditMode="relative" ptsTypes="ffffffffffffffffffffff">
                                      <p:cBhvr>
                                        <p:cTn id="1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39593E-6 C 0.00503 0.00231 0.00781 0.00694 0.01267 0.00994 C 0.01944 0.01942 0.02778 0.02497 0.03403 0.03538 C 0.04236 0.04903 0.04982 0.06498 0.05555 0.08094 C 0.05382 0.08534 0.05226 0.08996 0.05052 0.09435 C 0.04809 0.1006 0.03594 0.10777 0.0316 0.11286 C 0.02517 0.12026 0.01805 0.13043 0.01267 0.13991 C 0.00764 0.14893 0.00278 0.15818 4.16667E-6 0.16859 C -0.00122 0.17299 -0.00382 0.182 -0.00382 0.182 C -0.00504 0.1975 -0.0059 0.216 -0.00764 0.23103 C -0.00886 0.24144 -0.01493 0.24722 -0.01771 0.25624 C -0.0217 0.26919 -0.03038 0.28446 -0.03924 0.29163 C -0.05729 0.32354 -0.0934 0.35106 -0.12031 0.36586 C -0.13559 0.37419 -0.16389 0.37442 -0.18229 0.37766 C -0.19948 0.37581 -0.19965 0.37812 -0.20886 0.36077 C -0.21163 0.34782 -0.21302 0.3351 -0.21528 0.32192 C -0.21649 0.30666 -0.21702 0.29139 -0.2191 0.27636 C -0.21823 0.26341 -0.21806 0.25046 -0.21649 0.23774 C -0.21458 0.22086 -0.20608 0.20004 -0.19636 0.18871 C -0.19011 0.18154 -0.19445 0.18987 -0.18733 0.18039 C -0.17656 0.16605 -0.18854 0.17669 -0.17604 0.16697 C -0.16754 0.14408 -0.17188 0.15263 -0.16458 0.13991 C -0.1592 0.11771 -0.16372 0.13899 -0.15955 0.09782 C -0.15851 0.08857 -0.15382 0.08071 -0.1507 0.07238 C -0.1434 0.05296 -0.13212 0.03307 -0.11528 0.02867 C -0.10139 0.02914 -0.08733 0.02937 -0.07344 0.03029 C -0.06146 0.03122 -0.04722 0.04139 -0.03559 0.04556 C -0.03264 0.04486 -0.02934 0.04533 -0.02656 0.04371 C -0.02205 0.04116 -0.01979 0.02289 -0.01528 0.01688 C -0.01163 0.01202 -0.00816 0.00925 -0.00521 0.00324 C -0.00399 -0.01041 -0.00486 -0.01781 -0.00261 -0.00671 C -0.00208 -0.0044 -0.00226 -0.00208 -0.00139 -2.39593E-6 C -0.00122 0.00046 -0.00052 -2.39593E-6 4.16667E-6 -2.39593E-6 Z " pathEditMode="relative" ptsTypes="fffffffffffffffffffffffffffffffff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77521E-7 C -0.05799 0.00161 -0.04375 -0.00232 -0.07222 0.00485 C -0.07778 0.00439 -0.08333 0.00462 -0.08871 0.00323 C -0.09236 0.00231 -0.09323 -0.00185 -0.09496 -0.00509 C -0.09896 -0.01272 -0.1026 -0.02036 -0.10764 -0.02706 C -0.11007 -0.03701 -0.11632 -0.03678 -0.12153 -0.04233 C -0.12951 -0.05088 -0.12986 -0.05412 -0.13924 -0.05921 C -0.15937 -0.05574 -0.15746 -0.05875 -0.16962 -0.04556 C -0.1875 -0.04672 -0.20208 -0.04741 -0.2191 -0.05227 C -0.23299 -0.05088 -0.2474 -0.05227 -0.26076 -0.04741 C -0.27535 -0.0421 -0.28889 -0.0303 -0.30382 -0.02544 C -0.31163 -0.01735 -0.31944 -0.01064 -0.32535 -2.77521E-7 C -0.33264 0.02798 -0.33073 0.01665 -0.32656 0.07238 C -0.32604 0.08048 -0.32326 0.08811 -0.32153 0.09597 C -0.31146 0.14292 -0.28437 0.15864 -0.25069 0.17021 C -0.22309 0.16697 -0.19687 0.16026 -0.16962 0.15679 C -0.1474 0.14616 -0.12535 0.13644 -0.1026 0.12812 C -0.08941 0.12326 -0.07552 0.1221 -0.06215 0.11794 C -0.05347 0.11031 -0.05746 0.11239 -0.05069 0.10962 C -0.04653 0.10592 -0.04271 0.10314 -0.03802 0.10106 C -0.03403 0.09574 -0.02986 0.09227 -0.02535 0.08765 C -0.01962 0.07585 -0.02708 0.08996 -0.01771 0.07747 C -0.01667 0.07608 -0.01632 0.074 -0.01528 0.07238 C -0.00712 0.06012 0.00087 0.04926 0.00747 0.03538 C 0.00677 0.02173 0.00729 0.00971 1.94444E-6 -2.77521E-7 Z " pathEditMode="relative" ptsTypes="fffffffffffffffffffffffff">
                                      <p:cBhvr>
                                        <p:cTn id="1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C 0.00157 -0.0215 0.00365 -0.04348 0.00816 -0.06498 C 0.00886 -0.08557 0.01059 -0.11817 0.00816 -0.13922 C 0.00782 -0.14269 0.00191 -0.14824 0.00052 -0.15101 C -0.00364 -0.15841 -0.00729 -0.1642 -0.01337 -0.16952 C -0.01736 -0.17715 -0.02899 -0.18224 -0.03628 -0.18478 C -0.05017 -0.18247 -0.04392 -0.18455 -0.05521 -0.17969 C -0.071 -0.17298 -0.08368 -0.13899 -0.09323 -0.12234 C -0.09496 -0.1154 -0.09618 -0.10869 -0.09826 -0.10199 C -0.10087 -0.08395 -0.1026 -0.06267 -0.09948 -0.04486 C -0.09791 -0.03561 -0.09132 -0.02798 -0.0868 -0.02104 C -0.07899 -0.00902 -0.0717 0.00185 -0.06284 0.01249 C -0.05816 0.01804 -0.05434 0.02475 -0.04757 0.02614 C -0.0401 0.02752 -0.03246 0.02822 -0.02482 0.02937 C -0.01875 0.03492 -0.01146 0.03932 -0.00451 0.04302 C 0.00851 0.04186 0.0217 0.04209 0.03472 0.03955 C 0.04358 0.0377 0.04827 0.0303 0.05625 0.02776 C 0.06337 0.01295 0.05382 0.03053 0.0625 0.02105 C 0.06407 0.0192 0.06476 0.01642 0.06632 0.01434 C 0.07101 0.00787 0.07657 0.00393 0.08143 -0.00254 C 0.08108 -0.01434 0.08108 -0.02613 0.08021 -0.03792 C 0.07934 -0.04787 0.07483 -0.05735 0.07257 -0.0666 C 0.06841 -0.08302 0.06563 -0.09967 0.05625 -0.11216 C 0.05209 -0.12743 0.03472 -0.13714 0.02327 -0.14084 C 0.01059 -0.13968 -0.00208 -0.13945 -0.01475 -0.1376 C -0.03715 -0.13413 -0.05521 -0.10245 -0.06788 -0.08187 C -0.09531 -0.03723 -0.11007 0.02128 -0.11475 0.0784 C -0.11406 0.11564 -0.11649 0.16559 -0.10208 0.20144 C -0.09705 0.21393 -0.09271 0.21739 -0.08437 0.2285 C -0.0809 0.23312 -0.07343 0.23451 -0.06909 0.23682 C -0.03941 0.23405 -0.06041 0.23775 -0.04375 0.22665 C -0.03489 0.21115 -0.02795 0.19404 -0.01979 0.17785 C -0.01857 0.1753 -0.0184 0.17183 -0.01718 0.16929 C -0.0151 0.1649 -0.0118 0.16166 -0.00955 0.1575 C -0.00764 0.14963 -0.00451 0.14408 -0.0033 0.13576 C -0.00295 0.09297 -0.00364 0.05019 -0.00208 0.0074 C -0.00156 -0.00809 0.00486 0.01342 0.00052 0.0007 Z " pathEditMode="relative" ptsTypes="fffffffffffffffffffffffffffffffffffff">
                                      <p:cBhvr>
                                        <p:cTn id="1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0204E-6 C -0.00833 0.00347 -0.01649 0.00809 -0.02413 0.01341 C -0.02934 0.01688 -0.03628 0.01781 -0.04184 0.02035 C -0.05451 0.03261 -0.07083 0.04232 -0.08611 0.04718 C -0.08819 0.04949 -0.0901 0.0518 -0.09236 0.05388 C -0.09444 0.05573 -0.0967 0.05689 -0.09878 0.05897 C -0.10312 0.06337 -0.11145 0.07262 -0.11145 0.07262 C -0.11597 0.0821 -0.12031 0.09135 -0.12413 0.10129 C -0.12448 0.10569 -0.12482 0.11031 -0.12534 0.11471 C -0.12604 0.11933 -0.12777 0.12812 -0.12777 0.12812 C -0.12656 0.15171 -0.12638 0.17553 -0.12413 0.19889 C -0.12378 0.20166 -0.12152 0.20328 -0.12031 0.20583 C -0.11423 0.21855 -0.10208 0.22942 -0.09236 0.23774 C -0.08368 0.25301 -0.07343 0.25301 -0.05954 0.25462 C -0.0467 0.25786 -0.0342 0.25 -0.02152 0.24792 C -0.01632 0.24584 -0.01093 0.24306 -0.00625 0.23936 C -0.00312 0.23682 0.00261 0.23104 0.00261 0.23104 C 0.00938 0.21693 -3.88889E-6 0.23589 0.00886 0.22086 C 0.01112 0.21716 0.01511 0.20906 0.01511 0.20906 C 0.01563 0.20629 0.0158 0.20328 0.0165 0.20074 C 0.01702 0.19889 0.01893 0.19773 0.01893 0.19565 C 0.01945 0.17784 0.02084 0.15865 0.00886 0.14847 C -0.00538 0.12049 -0.03645 0.12743 -0.05816 0.1265 C -0.06198 0.12535 -0.06579 0.12419 -0.06961 0.12303 C -0.07135 0.12257 -0.07465 0.12141 -0.07465 0.12141 C -0.08819 0.10916 -0.0677 0.12697 -0.0835 0.11633 C -0.09236 0.11031 -0.10052 0.10176 -0.10885 0.09436 C -0.11232 0.08048 -0.11388 0.08696 -0.11145 0.06568 C -0.11128 0.06406 -0.11093 0.06198 -0.11007 0.06082 C -0.10763 0.05758 -0.10399 0.05643 -0.10121 0.05388 C -0.09323 0.05458 -0.08524 0.05435 -0.07725 0.05573 C -0.07031 0.05689 -0.05729 0.06799 -0.05069 0.07262 C -0.0335 0.08487 -0.01406 0.09366 0.00504 0.09783 C 0.03733 0.09667 0.05573 0.10569 0.07344 0.07262 C 0.07917 0.03931 0.08039 -0.01989 0.04809 -0.0303 C 0.04393 -0.02983 0.03941 -0.0303 0.03542 -0.02868 C 0.03247 -0.02752 0.02778 -0.02197 0.02778 -0.02197 C 0.02379 -0.01365 0.01719 -0.01203 0.01007 -0.01018 C 0.0066 -0.00925 0.00226 -0.01041 -3.88889E-6 -0.00671 C -0.00104 -0.00486 -3.88889E-6 -0.00231 -3.88889E-6 -3.80204E-6 Z " pathEditMode="relative" ptsTypes="ffffffffffffffffffffffffffffffffffffffff">
                                      <p:cBhvr>
                                        <p:cTn id="1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11841E-6 C 0.02431 0.01342 0.0467 0.03122 0.07083 0.04556 C 0.08681 0.05505 0.10399 0.06036 0.12014 0.06915 C 0.12795 0.07956 0.13872 0.08326 0.14931 0.08604 C 0.1625 0.0895 0.175 0.09598 0.18594 0.10639 C 0.18681 0.1087 0.18854 0.11055 0.18854 0.11309 C 0.18854 0.12003 0.17483 0.13021 0.17083 0.13159 C 0.14479 0.1494 0.10747 0.12211 0.0809 0.11656 C 0.07379 0.11171 0.0658 0.10962 0.05816 0.10639 C 0.05122 0.10338 0.04479 0.09806 0.03785 0.09459 C 0.03333 0.08997 0.02917 0.08627 0.02517 0.08095 C 0.02431 0.07863 0.02344 0.07655 0.02274 0.07424 C 0.02135 0.06938 0.01892 0.05921 0.01892 0.05921 C 0.01719 0.04418 0.01354 0.02984 0.01007 0.01527 C 0.00573 0.01712 0.00243 0.01874 -0.00139 0.02197 C -0.01024 0.01804 -0.00208 0.00764 -3.05556E-6 -2.11841E-6 Z " pathEditMode="relative" ptsTypes="ffffffffffffffff">
                                      <p:cBhvr>
                                        <p:cTn id="20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85754E-6 C 0.00087 -3.85754E-6 0.01719 -0.00231 0.02205 -0.00508 C 0.0441 -0.01757 0.05504 -0.04741 0.07136 -0.06915 C 0.07604 -0.07539 0.09514 -0.09297 0.0967 -0.09435 C 0.09913 -0.09667 0.10191 -0.09875 0.10434 -0.10106 C 0.11025 -0.10661 0.11615 -0.11239 0.12205 -0.11794 C 0.13195 -0.12742 0.15452 -0.13136 0.16632 -0.13321 C 0.19028 -0.13182 0.18907 -0.13251 0.20556 -0.12465 C 0.21163 -0.11817 0.21771 -0.11077 0.22448 -0.10615 C 0.23177 -0.09343 0.24566 -0.08395 0.25747 -0.08094 C 0.2625 -0.07423 0.26945 -0.07007 0.27396 -0.06244 C 0.2757 -0.05966 0.27709 -0.05643 0.279 -0.05388 C 0.28889 -0.04162 0.2974 -0.03631 0.30174 -0.0185 C 0.30104 -0.00231 0.30313 0.00764 0.29792 0.02036 C 0.28976 0.04001 0.2849 0.03678 0.27257 0.04903 C 0.26684 0.05458 0.25347 0.07123 0.2474 0.07586 C 0.23768 0.08303 0.2441 0.07493 0.23472 0.08442 C 0.2257 0.09367 0.21684 0.10153 0.20556 0.10454 C 0.19028 0.11494 0.18889 0.11055 0.16632 0.10801 C 0.15816 0.09968 0.14879 0.08858 0.13854 0.08604 C 0.12691 0.07817 0.11476 0.07031 0.10174 0.06753 C 0.09462 0.06592 0.08021 0.06406 0.08021 0.06406 C 0.05712 0.06499 0.03872 0.06522 0.01702 0.07077 C 0.01111 0.07609 0.00452 0.07609 -0.00208 0.07933 C -0.00555 0.08095 -0.0085 0.08465 -0.01215 0.08604 C -0.01979 0.08904 -0.02951 0.09066 -0.0375 0.09274 C -0.04253 0.09112 -0.04791 0.09066 -0.0526 0.08765 C -0.06198 0.08141 -0.07205 0.0569 -0.08055 0.04556 C -0.08212 0.03932 -0.08437 0.03516 -0.08559 0.02868 C -0.0835 0.00879 -0.08177 -0.00462 -0.07291 -0.02012 C -0.07083 -0.02867 -0.07309 -0.02289 -0.06666 -0.03029 C -0.05729 -0.04093 -0.04982 -0.04324 -0.0375 -0.04556 C -0.0342 -0.04486 -0.03055 -0.04532 -0.02743 -0.04371 C -0.02448 -0.04209 -0.02309 -0.03214 -0.02222 -0.02867 C -0.02187 -0.02359 -0.02239 -0.01827 -0.021 -0.01341 C -0.02048 -0.01179 -0.0184 -0.01248 -0.01718 -0.01179 C -0.00781 -0.00555 -0.021 -0.00971 -0.00451 -0.0067 C -0.00295 -3.85754E-6 -0.00451 -0.00208 0.00052 -3.85754E-6 Z " pathEditMode="relative" ptsTypes="ffffffffffffffffffffffffffffffffffffff">
                                      <p:cBhvr>
                                        <p:cTn id="22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26735E-6 C -0.00174 -0.00948 -0.00504 -0.01919 -0.00625 -0.02868 C -0.00903 -0.04995 -0.01077 -0.07146 -0.01268 -0.09274 C -0.01389 -0.10661 -0.01389 -0.12141 -0.01632 -0.13506 C -0.01875 -0.14917 -0.02084 -0.16281 -0.02275 -0.17715 C -0.02466 -0.19149 -0.02656 -0.20513 -0.029 -0.21924 C -0.02952 -0.22202 -0.02986 -0.22502 -0.03038 -0.2278 C -0.03073 -0.23011 -0.03299 -0.23335 -0.0316 -0.2345 C -0.03108 -0.23497 -0.02361 -0.22849 -0.02275 -0.2278 C -0.00278 -0.18733 0.01857 -0.14847 0.0368 -0.10638 C 0.04705 -0.08302 0.07031 -0.06059 0.07986 -0.03723 C 0.08594 -0.0222 0.09514 -0.01133 0.10139 0.00324 C 0.10312 0.0074 0.10364 0.01249 0.10521 0.01665 C 0.10659 0.02035 0.1085 0.02336 0.11024 0.02683 C 0.11267 0.03862 0.11493 0.05065 0.11771 0.06221 C 0.10868 0.07447 0.10087 0.08811 0.09114 0.09945 C 0.08177 0.11055 0.06979 0.11772 0.06076 0.12974 C 0.03923 0.15842 0.01771 0.17808 -0.00886 0.19727 C -0.02222 0.20675 -0.03455 0.21369 -0.04931 0.21901 C -0.05226 0.22017 -0.05521 0.22155 -0.05816 0.22248 C -0.06354 0.22387 -0.07466 0.22595 -0.07466 0.22595 C -0.09167 0.22364 -0.11216 0.22618 -0.12778 0.21415 C -0.12969 0.21045 -0.13281 0.20791 -0.1342 0.20398 C -0.13525 0.20143 -0.13472 0.1982 -0.13542 0.19542 C -0.13733 0.18756 -0.14028 0.18016 -0.14167 0.17183 C -0.14271 0.16582 -0.14341 0.15958 -0.14427 0.15333 C -0.14462 0.15056 -0.14549 0.14501 -0.14549 0.14501 C -0.14375 0.11725 -0.14288 0.0976 -0.13663 0.07239 C -0.13108 0.04995 -0.13125 0.03932 -0.11389 0.0303 C -0.11094 0.03099 -0.08993 0.03353 -0.08229 0.03862 C -0.07639 0.04255 -0.07066 0.04834 -0.06459 0.05227 C -0.05122 0.06106 -0.03594 0.06591 -0.02153 0.07077 C -0.01563 0.07586 -0.01077 0.07771 -0.00382 0.07909 C 0.00642 0.08418 0.01771 0.08025 0.02795 0.07586 C 0.03507 0.06036 0.03333 0.0673 0.03541 0.0555 C 0.03507 0.04602 0.03559 0.03631 0.0342 0.02683 C 0.03333 0.02105 0.01771 0.01295 0.01406 0.0118 C 0.00677 0.00509 0.00989 0.00416 2.5E-6 -1.26735E-6 Z " pathEditMode="relative" ptsTypes="ffffffffffffffffffffffffffffffffffffff">
                                      <p:cBhvr>
                                        <p:cTn id="24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2858E-6 C 0.05921 -0.01526 0.10052 -0.0858 0.11007 -0.1635 C 0.10973 -0.17483 0.11094 -0.1864 0.10886 -0.19727 C 0.10782 -0.20282 0.10365 -0.20629 0.10122 -0.21091 C 0.09098 -0.22964 0.0783 -0.24074 0.06076 -0.24444 C 0.04948 -0.24306 0.04341 -0.24121 0.03421 -0.23265 C 0.03195 -0.23057 0.02987 -0.22849 0.02778 -0.22594 C 0.02466 -0.22224 0.01893 -0.21415 0.01893 -0.21415 C 0.01719 -0.20975 0.01563 -0.20513 0.01389 -0.20074 C 0.01302 -0.19842 0.01146 -0.19403 0.01146 -0.19403 C 0.01372 -0.13135 0.0257 -0.06891 0.04184 -0.01017 C 0.04028 0.02591 0.04254 0.03631 0.02414 0.0606 C 0.01875 0.06777 0.01667 0.07054 0.00886 0.07239 C 0.0033 0.07355 -0.00763 0.07586 -0.00763 0.07586 C -0.02691 0.07494 -0.06059 0.08557 -0.0823 0.06915 C -0.08942 0.06383 -0.08264 0.06707 -0.08994 0.06407 C -0.09219 0.06175 -0.09704 0.05736 -0.09879 0.05389 C -0.09949 0.0525 -0.09949 0.05042 -0.10001 0.0488 C -0.10069 0.04695 -0.10174 0.04533 -0.10261 0.04371 C -0.10695 0.01342 -0.10747 0.01689 -0.10383 -0.02867 C -0.10365 -0.03098 -0.09862 -0.0407 -0.09619 -0.04209 C -0.09254 -0.04417 -0.08489 -0.04555 -0.08489 -0.04555 C -0.07152 -0.04394 -0.06979 -0.0437 -0.05954 -0.03538 C -0.05139 -0.02173 -0.03871 -0.01456 -0.02777 -0.00508 C -0.02431 -0.00208 -0.02413 0.00324 -0.01892 0.00324 C -0.01251 0.00324 -0.00626 0.00116 1.11111E-6 -1.12858E-6 Z " pathEditMode="relative" ptsTypes="ffffffffffffffffffffffffff">
                                      <p:cBhvr>
                                        <p:cTn id="2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93 C 0.00382 -0.00833 0.00729 -0.01619 0.01268 -0.02128 C 0.01806 -0.03516 0.03229 -0.04741 0.04063 -0.05666 C 0.05157 -0.06892 0.0625 -0.08141 0.07344 -0.09367 C 0.08299 -0.10454 0.08924 -0.12096 0.09636 -0.13414 C 0.10157 -0.14362 0.10834 -0.15218 0.11407 -0.1612 C 0.11719 -0.16605 0.1191 -0.17253 0.12292 -0.17646 C 0.13872 -0.19242 0.15417 -0.20861 0.16979 -0.22526 C 0.18542 -0.24191 0.19861 -0.26203 0.21632 -0.27429 C 0.22153 -0.2833 0.22448 -0.28238 0.23299 -0.28423 C 0.23542 -0.28631 0.23837 -0.28724 0.24063 -0.28932 C 0.24514 -0.29371 0.24792 -0.30088 0.25209 -0.3062 C 0.25243 -0.30458 0.25174 -0.30111 0.25313 -0.30111 C 0.25573 -0.30111 0.25729 -0.30481 0.25955 -0.3062 C 0.26163 -0.30759 0.26372 -0.30851 0.2658 -0.30967 C 0.27657 -0.30898 0.28716 -0.30967 0.29757 -0.30782 C 0.31042 -0.30551 0.31927 -0.27059 0.3217 -0.25555 C 0.32118 -0.24723 0.32136 -0.23867 0.32032 -0.23034 C 0.31962 -0.22479 0.31597 -0.22156 0.31407 -0.21693 C 0.31129 -0.21022 0.30903 -0.20329 0.30643 -0.19658 C 0.30104 -0.18247 0.29549 -0.16258 0.28872 -0.15102 C 0.28125 -0.13853 0.27344 -0.12651 0.2658 -0.11402 C 0.25243 -0.09135 0.24601 -0.07401 0.22674 -0.05828 C 0.22084 -0.04787 0.21528 -0.04695 0.20643 -0.04325 C 0.18559 -0.04464 0.18681 -0.04417 0.17222 -0.05158 C 0.16372 -0.06083 0.15747 -0.07308 0.14948 -0.08372 C 0.14775 -0.08603 0.14722 -0.08973 0.14566 -0.09205 C 0.14393 -0.09459 0.14115 -0.09621 0.13941 -0.09875 C 0.12639 -0.11795 0.14115 -0.10176 0.12917 -0.11402 C 0.11788 -0.13761 0.13872 -0.09552 0.1217 -0.12419 C 0.09184 -0.17484 0.11424 -0.15125 0.06841 -0.20837 C 0.03507 -0.25 0.00313 -0.28423 -0.04166 -0.29787 C -0.07396 -0.29394 -0.08455 -0.30227 -0.09739 -0.2692 C -0.10139 -0.24075 -0.10399 -0.21184 -0.10625 -0.18317 C -0.1059 -0.14547 -0.1059 -0.10777 -0.10503 -0.07008 C -0.10451 -0.04325 -0.09757 -0.01596 -0.09479 0.01087 C -0.09687 0.03214 -0.09774 0.05134 -0.11389 0.06128 C -0.11909 0.06822 -0.12378 0.07632 -0.12899 0.08325 C -0.13732 0.09435 -0.12778 0.07539 -0.13784 0.09505 C -0.14548 0.11008 -0.14861 0.12835 -0.15555 0.14408 C -0.15659 0.1524 -0.15746 0.1598 -0.15937 0.16767 C -0.15694 0.18154 -0.15416 0.19472 -0.14288 0.19958 C -0.13593 0.20883 -0.1335 0.20837 -0.12396 0.20467 C -0.11093 0.19287 -0.13038 0.20953 -0.1151 0.19958 C -0.1 0.18964 -0.11389 0.19496 -0.10243 0.19126 C -0.08732 0.17599 -0.07812 0.15795 -0.06944 0.13552 C -0.06788 0.1265 -0.06371 0.12188 -0.06059 0.11355 C -0.05677 0.10337 -0.05278 0.09366 -0.0493 0.08325 C -0.04843 0.08048 -0.04757 0.0777 -0.0467 0.07493 C -0.04496 0.06938 -0.04166 0.05805 -0.04166 0.05805 C -0.03993 0.04602 -0.03663 0.03376 -0.03281 0.02266 C -0.03177 0.01989 -0.03177 0.01642 -0.03021 0.0141 C -0.02639 0.00832 -0.01302 -0.00208 -0.00746 -0.0044 C -0.00555 0.00347 -0.00764 0.00092 0.00018 -0.00093 Z " pathEditMode="relative" ptsTypes="ffffffffffffffffffffffffffffffffffffffffffffffffffffff">
                                      <p:cBhvr>
                                        <p:cTn id="2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 descr="profileDQW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8" y="2588903"/>
            <a:ext cx="7836424" cy="269748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55907" y="142852"/>
            <a:ext cx="8786874" cy="85725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estados de borda contra-rotativos.</a:t>
            </a:r>
            <a:endParaRPr lang="pt-BR" sz="32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71472" y="371475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Substrato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428728" y="500063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AlGaAs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3143240" y="50006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3737085" y="221547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 rot="16200000">
            <a:off x="8093286" y="383680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Superfície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1643042" y="309099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pt-BR" b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pt-BR" b="1" baseline="-250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2071670" y="221455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20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7072330" y="528638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90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6143636" y="308487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pt-BR" b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pt-BR" b="1" baseline="-250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Forma livre 48"/>
          <p:cNvSpPr/>
          <p:nvPr/>
        </p:nvSpPr>
        <p:spPr>
          <a:xfrm>
            <a:off x="2873829" y="2884714"/>
            <a:ext cx="2495005" cy="1110343"/>
          </a:xfrm>
          <a:custGeom>
            <a:avLst/>
            <a:gdLst>
              <a:gd name="connsiteX0" fmla="*/ 0 w 2495005"/>
              <a:gd name="connsiteY0" fmla="*/ 942703 h 1110343"/>
              <a:gd name="connsiteX1" fmla="*/ 587828 w 2495005"/>
              <a:gd name="connsiteY1" fmla="*/ 2177 h 1110343"/>
              <a:gd name="connsiteX2" fmla="*/ 1227908 w 2495005"/>
              <a:gd name="connsiteY2" fmla="*/ 929640 h 1110343"/>
              <a:gd name="connsiteX3" fmla="*/ 2495005 w 2495005"/>
              <a:gd name="connsiteY3" fmla="*/ 1086395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005" h="1110343">
                <a:moveTo>
                  <a:pt x="0" y="942703"/>
                </a:moveTo>
                <a:cubicBezTo>
                  <a:pt x="191588" y="473528"/>
                  <a:pt x="383177" y="4354"/>
                  <a:pt x="587828" y="2177"/>
                </a:cubicBezTo>
                <a:cubicBezTo>
                  <a:pt x="792479" y="0"/>
                  <a:pt x="910045" y="748937"/>
                  <a:pt x="1227908" y="929640"/>
                </a:cubicBezTo>
                <a:cubicBezTo>
                  <a:pt x="1545771" y="1110343"/>
                  <a:pt x="2259874" y="1064624"/>
                  <a:pt x="2495005" y="1086395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Forma livre 49"/>
          <p:cNvSpPr/>
          <p:nvPr/>
        </p:nvSpPr>
        <p:spPr>
          <a:xfrm flipH="1">
            <a:off x="2786050" y="2571744"/>
            <a:ext cx="2428892" cy="1110343"/>
          </a:xfrm>
          <a:custGeom>
            <a:avLst/>
            <a:gdLst>
              <a:gd name="connsiteX0" fmla="*/ 0 w 2495005"/>
              <a:gd name="connsiteY0" fmla="*/ 942703 h 1110343"/>
              <a:gd name="connsiteX1" fmla="*/ 587828 w 2495005"/>
              <a:gd name="connsiteY1" fmla="*/ 2177 h 1110343"/>
              <a:gd name="connsiteX2" fmla="*/ 1227908 w 2495005"/>
              <a:gd name="connsiteY2" fmla="*/ 929640 h 1110343"/>
              <a:gd name="connsiteX3" fmla="*/ 2495005 w 2495005"/>
              <a:gd name="connsiteY3" fmla="*/ 1086395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005" h="1110343">
                <a:moveTo>
                  <a:pt x="0" y="942703"/>
                </a:moveTo>
                <a:cubicBezTo>
                  <a:pt x="191588" y="473528"/>
                  <a:pt x="383177" y="4354"/>
                  <a:pt x="587828" y="2177"/>
                </a:cubicBezTo>
                <a:cubicBezTo>
                  <a:pt x="792479" y="0"/>
                  <a:pt x="910045" y="748937"/>
                  <a:pt x="1227908" y="929640"/>
                </a:cubicBezTo>
                <a:cubicBezTo>
                  <a:pt x="1545771" y="1110343"/>
                  <a:pt x="2259874" y="1064624"/>
                  <a:pt x="2495005" y="1086395"/>
                </a:cubicBezTo>
              </a:path>
            </a:pathLst>
          </a:cu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exto explicativo retangular 50"/>
          <p:cNvSpPr/>
          <p:nvPr/>
        </p:nvSpPr>
        <p:spPr>
          <a:xfrm>
            <a:off x="1746729" y="1610801"/>
            <a:ext cx="1785950" cy="357190"/>
          </a:xfrm>
          <a:prstGeom prst="wedgeRectCallout">
            <a:avLst>
              <a:gd name="adj1" fmla="val 44995"/>
              <a:gd name="adj2" fmla="val 30021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1ª “sub-banda”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o explicativo retangular 51"/>
          <p:cNvSpPr/>
          <p:nvPr/>
        </p:nvSpPr>
        <p:spPr>
          <a:xfrm>
            <a:off x="4500562" y="1500174"/>
            <a:ext cx="1785950" cy="357190"/>
          </a:xfrm>
          <a:prstGeom prst="wedgeRectCallout">
            <a:avLst>
              <a:gd name="adj1" fmla="val -35316"/>
              <a:gd name="adj2" fmla="val 25998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2ª “sub-banda”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0" y="6488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3143240" y="368745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6" name="Grupo 23"/>
          <p:cNvGrpSpPr/>
          <p:nvPr/>
        </p:nvGrpSpPr>
        <p:grpSpPr>
          <a:xfrm>
            <a:off x="2714612" y="2471959"/>
            <a:ext cx="5971144" cy="4386041"/>
            <a:chOff x="2714612" y="2471959"/>
            <a:chExt cx="5971144" cy="4386041"/>
          </a:xfrm>
        </p:grpSpPr>
        <p:pic>
          <p:nvPicPr>
            <p:cNvPr id="39" name="Imagem 38" descr="e-beam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4612" y="2471959"/>
              <a:ext cx="4504166" cy="4386041"/>
            </a:xfrm>
            <a:prstGeom prst="rect">
              <a:avLst/>
            </a:prstGeom>
          </p:spPr>
        </p:pic>
        <p:cxnSp>
          <p:nvCxnSpPr>
            <p:cNvPr id="46" name="Conector angulado 19"/>
            <p:cNvCxnSpPr/>
            <p:nvPr/>
          </p:nvCxnSpPr>
          <p:spPr>
            <a:xfrm rot="16200000" flipV="1">
              <a:off x="7414696" y="2157940"/>
              <a:ext cx="714380" cy="1827740"/>
            </a:xfrm>
            <a:prstGeom prst="bentConnector2">
              <a:avLst/>
            </a:prstGeom>
            <a:ln w="25400">
              <a:solidFill>
                <a:srgbClr val="FF0000"/>
              </a:solidFill>
              <a:headEnd type="stealth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aixaDeTexto 46"/>
            <p:cNvSpPr txBox="1"/>
            <p:nvPr/>
          </p:nvSpPr>
          <p:spPr>
            <a:xfrm>
              <a:off x="5429256" y="5715016"/>
              <a:ext cx="706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latin typeface="Times New Roman" pitchFamily="18" charset="0"/>
                  <a:cs typeface="Times New Roman" pitchFamily="18" charset="0"/>
                </a:rPr>
                <a:t>Ouro</a:t>
              </a:r>
              <a:endParaRPr lang="pt-BR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4572000" y="4214818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PMMA</a:t>
              </a:r>
              <a:endParaRPr lang="pt-BR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55" name="Imagem 54" descr="SEM ima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72" y="1285860"/>
            <a:ext cx="4500594" cy="3375446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1142976" y="3643314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Antipontos</a:t>
            </a:r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3214678" y="2214554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QDs</a:t>
            </a:r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8" name="Conector de seta reta 57"/>
          <p:cNvCxnSpPr>
            <a:stCxn id="56" idx="3"/>
          </p:cNvCxnSpPr>
          <p:nvPr/>
        </p:nvCxnSpPr>
        <p:spPr>
          <a:xfrm flipV="1">
            <a:off x="2537910" y="3500438"/>
            <a:ext cx="533892" cy="342931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>
            <a:stCxn id="56" idx="3"/>
          </p:cNvCxnSpPr>
          <p:nvPr/>
        </p:nvCxnSpPr>
        <p:spPr>
          <a:xfrm>
            <a:off x="2537910" y="3843369"/>
            <a:ext cx="1891214" cy="1085829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/>
          <p:cNvCxnSpPr>
            <a:stCxn id="57" idx="3"/>
          </p:cNvCxnSpPr>
          <p:nvPr/>
        </p:nvCxnSpPr>
        <p:spPr>
          <a:xfrm flipV="1">
            <a:off x="3883451" y="2285992"/>
            <a:ext cx="402797" cy="128617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57" idx="3"/>
          </p:cNvCxnSpPr>
          <p:nvPr/>
        </p:nvCxnSpPr>
        <p:spPr>
          <a:xfrm>
            <a:off x="3883451" y="2414609"/>
            <a:ext cx="2260185" cy="1728771"/>
          </a:xfrm>
          <a:prstGeom prst="straightConnector1">
            <a:avLst/>
          </a:prstGeom>
          <a:ln w="2540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Hall_samp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000108"/>
            <a:ext cx="6128902" cy="4354085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2214546" y="2714620"/>
            <a:ext cx="6929454" cy="41433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55907" y="142852"/>
            <a:ext cx="8786874" cy="85725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estados de borda contra-rotativos.</a:t>
            </a:r>
            <a:endParaRPr lang="pt-BR" sz="32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Imagem 19" descr="IQHE-L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20" y="3253112"/>
            <a:ext cx="6000760" cy="3319160"/>
          </a:xfrm>
          <a:prstGeom prst="rect">
            <a:avLst/>
          </a:prstGeom>
        </p:spPr>
      </p:pic>
      <p:sp>
        <p:nvSpPr>
          <p:cNvPr id="23" name="Seta para baixo 22"/>
          <p:cNvSpPr/>
          <p:nvPr/>
        </p:nvSpPr>
        <p:spPr>
          <a:xfrm rot="5400000">
            <a:off x="5357818" y="4357694"/>
            <a:ext cx="714380" cy="1143008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2902800" y="3916003"/>
            <a:ext cx="142876" cy="142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8643966" y="5760328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5676632" y="435769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pt-BR" sz="2800" b="1" i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5584356" y="385762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ymbol" pitchFamily="18" charset="2"/>
              </a:rPr>
              <a:t>n</a:t>
            </a:r>
            <a:endParaRPr lang="pt-BR" sz="2400" b="1" dirty="0">
              <a:latin typeface="Symbol" pitchFamily="18" charset="2"/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 rot="16200000" flipH="1">
            <a:off x="4071934" y="2357430"/>
            <a:ext cx="2286016" cy="1000132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0" y="6488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-214346" y="1214422"/>
            <a:ext cx="4714908" cy="335758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LL 3D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5" y="1357298"/>
            <a:ext cx="4288229" cy="314327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423 0 L 0.11423 -0.09329 L 0.15711 -0.09329 L 0.1585 0 L 0.47569 0 L 0.47569 -0.09121 L 0.51857 -0.08936 L 0.51996 0 L 0.62847 0.00208 " pathEditMode="relative" ptsTypes="AAAAAAAAAA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99 -0.00185 L -0.1099 0.09537 L -0.15556 0.08958 L -0.15556 -0.00185 L -0.46997 -0.0037 L -0.46997 0.09144 L -0.51702 0.08958 L -0.51563 -0.00185 L -0.62847 -0.00185 " pathEditMode="relative" ptsTypes="AAAAAAAAAA">
                                      <p:cBhvr>
                                        <p:cTn id="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5" grpId="1" animBg="1"/>
      <p:bldP spid="27" grpId="0" animBg="1"/>
      <p:bldP spid="27" grpId="1" animBg="1"/>
      <p:bldP spid="31" grpId="0"/>
      <p:bldP spid="35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Hall_samp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000108"/>
            <a:ext cx="6128902" cy="4354085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2214546" y="2714620"/>
            <a:ext cx="6929454" cy="41433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55907" y="142852"/>
            <a:ext cx="8786874" cy="85725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estados de borda contra-rotativos.</a:t>
            </a:r>
            <a:endParaRPr lang="pt-BR" sz="32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Imagem 19" descr="IQHE-L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20" y="3253112"/>
            <a:ext cx="6000760" cy="3319160"/>
          </a:xfrm>
          <a:prstGeom prst="rect">
            <a:avLst/>
          </a:prstGeom>
        </p:spPr>
      </p:pic>
      <p:sp>
        <p:nvSpPr>
          <p:cNvPr id="23" name="Seta para baixo 22"/>
          <p:cNvSpPr/>
          <p:nvPr/>
        </p:nvSpPr>
        <p:spPr>
          <a:xfrm rot="5400000">
            <a:off x="5357818" y="4357694"/>
            <a:ext cx="714380" cy="1143008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2902800" y="4143380"/>
            <a:ext cx="142876" cy="142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8683155" y="5572140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5676632" y="435769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pt-BR" sz="2800" b="1" i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5584356" y="385762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ymbol" pitchFamily="18" charset="2"/>
              </a:rPr>
              <a:t>n</a:t>
            </a:r>
            <a:endParaRPr lang="pt-BR" sz="2400" b="1" dirty="0">
              <a:latin typeface="Symbol" pitchFamily="18" charset="2"/>
            </a:endParaRPr>
          </a:p>
        </p:txBody>
      </p:sp>
      <p:sp>
        <p:nvSpPr>
          <p:cNvPr id="12" name="Elipse 11"/>
          <p:cNvSpPr/>
          <p:nvPr/>
        </p:nvSpPr>
        <p:spPr>
          <a:xfrm rot="2970639">
            <a:off x="3758845" y="1464855"/>
            <a:ext cx="500066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896677" y="4500570"/>
            <a:ext cx="142876" cy="142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6677" y="4857760"/>
            <a:ext cx="142876" cy="142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2889737" y="5228013"/>
            <a:ext cx="142876" cy="142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2902800" y="5611329"/>
            <a:ext cx="142876" cy="142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8670092" y="5214950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8663152" y="4831634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8670092" y="4436072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8657029" y="4071942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0" y="6488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135 0.03611 L 0.15139 0.10278 L 0.63559 0.18102 " pathEditMode="relative" ptsTypes="AAAA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424 -0.1199 L -0.38004 -0.19791 L -0.63281 -0.0743 " pathEditMode="relative" ptsTypes="AA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 0.04768 L 0.34427 0.19444 L 0.56145 -0.10093 L 0.6342 -0.0875 " pathEditMode="relative" ptsTypes="AAA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3143 0.1963 " pathEditMode="relative" ptsTypes="AA">
                                      <p:cBhvr>
                                        <p:cTn id="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427 0.04189 L 0.63142 -0.03241 " pathEditMode="relative" ptsTypes="AAA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 -0.01343 L 0.42569 0.01898 L -0.00434 0.07801 " pathEditMode="relative" ptsTypes="AA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007 0.07824 L -0.06424 0.15069 L -0.00434 0.12592 " pathEditMode="relative" ptsTypes="AAAA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3576 -0.02107 " pathEditMode="relative" ptsTypes="AA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719 -0.08773 L -0.42865 0.20764 L -0.63438 0.08565 " pathEditMode="relative" ptsTypes="AAAA">
                                      <p:cBhvr>
                                        <p:cTn id="5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289 -0.25718 L 0.63577 -0.08565 " pathEditMode="relative" ptsTypes="A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  <p:bldP spid="27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2214546" y="2714620"/>
            <a:ext cx="6929454" cy="41433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55907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estados de borda contra-rotativos.</a:t>
            </a:r>
            <a:endParaRPr lang="pt-BR" sz="32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Imagem 27" descr="Rvs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8155" y="1785926"/>
            <a:ext cx="6230125" cy="4660401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5500694" y="628652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B (T)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 rot="16200000">
            <a:off x="1729694" y="39138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R, R</a:t>
            </a:r>
            <a:r>
              <a:rPr lang="pt-BR" b="1" i="1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 (R</a:t>
            </a:r>
            <a:r>
              <a:rPr lang="pt-BR" b="1" i="1" baseline="-25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7286644" y="228599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Symbol" pitchFamily="18" charset="2"/>
              </a:rPr>
              <a:t>n</a:t>
            </a:r>
            <a:r>
              <a:rPr lang="pt-BR" b="1" dirty="0" smtClean="0"/>
              <a:t> = 1</a:t>
            </a:r>
            <a:endParaRPr lang="pt-BR" b="1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786446" y="421481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Symbol" pitchFamily="18" charset="2"/>
              </a:rPr>
              <a:t>n</a:t>
            </a:r>
            <a:r>
              <a:rPr lang="pt-BR" b="1" dirty="0" smtClean="0"/>
              <a:t> = 2</a:t>
            </a:r>
            <a:endParaRPr lang="pt-BR" b="1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355900" y="464344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Symbol" pitchFamily="18" charset="2"/>
              </a:rPr>
              <a:t>n</a:t>
            </a:r>
            <a:r>
              <a:rPr lang="pt-BR" b="1" dirty="0" smtClean="0"/>
              <a:t> = 3</a:t>
            </a:r>
            <a:endParaRPr lang="pt-BR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5331692" y="516963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BR" b="1" i="1" baseline="-25000" dirty="0" smtClean="0">
                <a:latin typeface="Times New Roman" pitchFamily="18" charset="0"/>
                <a:cs typeface="Times New Roman" pitchFamily="18" charset="0"/>
              </a:rPr>
              <a:t>GS</a:t>
            </a:r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 &lt; 0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7000892" y="392906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BR" b="1" i="1" baseline="-25000" dirty="0" smtClean="0">
                <a:latin typeface="Times New Roman" pitchFamily="18" charset="0"/>
                <a:cs typeface="Times New Roman" pitchFamily="18" charset="0"/>
              </a:rPr>
              <a:t>GS</a:t>
            </a:r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 = 0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-214346" y="1071546"/>
            <a:ext cx="6286544" cy="3714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 descr="R-L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9691" y="1285860"/>
            <a:ext cx="5856137" cy="3143272"/>
          </a:xfrm>
          <a:prstGeom prst="rect">
            <a:avLst/>
          </a:prstGeom>
        </p:spPr>
      </p:pic>
      <p:sp>
        <p:nvSpPr>
          <p:cNvPr id="42" name="Elipse 41"/>
          <p:cNvSpPr/>
          <p:nvPr/>
        </p:nvSpPr>
        <p:spPr>
          <a:xfrm>
            <a:off x="71406" y="1949274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71406" y="2102172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5449728" y="3670610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449728" y="3514086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/>
          <p:cNvSpPr txBox="1"/>
          <p:nvPr/>
        </p:nvSpPr>
        <p:spPr>
          <a:xfrm>
            <a:off x="0" y="6488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52 0.00092 L 0.10573 -0.08565 L 0.14757 -0.08449 L 0.14757 0.00092 L 0.44253 0 L 0.44166 -0.08658 L 0.48402 -0.08658 L 0.48489 0 L 0.5901 0 " pathEditMode="relative" ptsTypes="AAAAAAAAAA">
                                      <p:cBhvr>
                                        <p:cTn id="1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503 0.00301 L -0.10416 0.08959 L -0.14531 0.08959 L -0.1467 0.00209 L -0.4408 0.00301 L -0.44149 0.08959 L -0.48333 0.08773 L -0.48333 0.00209 L -0.58923 0.00301 " pathEditMode="relative" ptsTypes="AAAAAAAAAA">
                                      <p:cBhvr>
                                        <p:cTn id="21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25 0 L 0.1125 -0.09051 L 0.13593 -0.09051 L 0.13593 0.00208 L 0.20381 0.00208 L 0.20225 0.2081 L 0.13784 0.2081 L 0.13663 0.29468 L 0.11197 0.29468 L 0.1125 0.2081 L -0.00139 0.2081 " pathEditMode="relative" ptsTypes="AAAAAAAAAAAA">
                                      <p:cBhvr>
                                        <p:cTn id="23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927 0 L -0.11702 0.08959 L -0.13646 0.08959 L -0.13941 0 L -0.20521 0.00093 L -0.20591 -0.2 L -0.13421 -0.20115 L -0.13507 -0.29259 L -0.11476 -0.29351 L -0.11407 -0.19907 L -0.0007 -0.2 " pathEditMode="relative" ptsTypes="AAAAAAAAAAAA">
                                      <p:cBhvr>
                                        <p:cTn id="25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1" animBg="1"/>
      <p:bldP spid="43" grpId="2" animBg="1"/>
      <p:bldP spid="44" grpId="0" animBg="1"/>
      <p:bldP spid="44" grpId="1" animBg="1"/>
      <p:bldP spid="45" grpId="0" animBg="1"/>
      <p:bldP spid="4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RHvsB-CR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8860" y="1785926"/>
            <a:ext cx="6236221" cy="462687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55907" y="142852"/>
            <a:ext cx="8786874" cy="85725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estados de borda contra-rotativos.</a:t>
            </a:r>
            <a:endParaRPr lang="pt-BR" sz="32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5286380" y="642939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B (T)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 rot="16200000">
            <a:off x="1729694" y="391385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pt-BR" b="1" i="1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 (R</a:t>
            </a:r>
            <a:r>
              <a:rPr lang="pt-BR" b="1" i="1" baseline="-25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6786578" y="384548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Symbol" pitchFamily="18" charset="2"/>
              </a:rPr>
              <a:t>n</a:t>
            </a:r>
            <a:r>
              <a:rPr lang="pt-BR" b="1" dirty="0" smtClean="0"/>
              <a:t> = 2</a:t>
            </a:r>
            <a:endParaRPr lang="pt-BR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7000892" y="292893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pt-BR" b="1" i="1" baseline="-25000" dirty="0" smtClean="0">
                <a:latin typeface="Times New Roman" pitchFamily="18" charset="0"/>
                <a:cs typeface="Times New Roman" pitchFamily="18" charset="0"/>
              </a:rPr>
              <a:t>GS</a:t>
            </a:r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 = -0,6 V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643834" y="521495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-0,8 V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000892" y="457200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-0,7 V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214282" y="857232"/>
            <a:ext cx="4714908" cy="4286280"/>
            <a:chOff x="214282" y="857232"/>
            <a:chExt cx="4714908" cy="4286280"/>
          </a:xfrm>
        </p:grpSpPr>
        <p:sp>
          <p:nvSpPr>
            <p:cNvPr id="22" name="Retângulo 21"/>
            <p:cNvSpPr/>
            <p:nvPr/>
          </p:nvSpPr>
          <p:spPr>
            <a:xfrm>
              <a:off x="214282" y="857232"/>
              <a:ext cx="4714908" cy="4286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 descr="4-prob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720" y="1214422"/>
              <a:ext cx="4214842" cy="3719656"/>
            </a:xfrm>
            <a:prstGeom prst="rect">
              <a:avLst/>
            </a:prstGeom>
          </p:spPr>
        </p:pic>
      </p:grpSp>
      <p:sp>
        <p:nvSpPr>
          <p:cNvPr id="24" name="Elipse 23"/>
          <p:cNvSpPr/>
          <p:nvPr/>
        </p:nvSpPr>
        <p:spPr>
          <a:xfrm>
            <a:off x="857224" y="2428868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1611238" y="1539929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0" y="6488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36" name="Texto explicativo retangular 35"/>
          <p:cNvSpPr/>
          <p:nvPr/>
        </p:nvSpPr>
        <p:spPr>
          <a:xfrm>
            <a:off x="4286248" y="2071678"/>
            <a:ext cx="1928826" cy="714380"/>
          </a:xfrm>
          <a:prstGeom prst="wedgeRectCallout">
            <a:avLst>
              <a:gd name="adj1" fmla="val -113921"/>
              <a:gd name="adj2" fmla="val 81271"/>
            </a:avLst>
          </a:prstGeom>
          <a:solidFill>
            <a:srgbClr val="FFFF00">
              <a:alpha val="7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 terminais!</a:t>
            </a:r>
            <a:endParaRPr lang="pt-BR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1071538" y="4929198"/>
            <a:ext cx="2714644" cy="50006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 e M não interagem!</a:t>
            </a:r>
            <a:endParaRPr lang="pt-BR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13 0.00116 L 0.09739 -0.10895 L 0.22344 -0.10895 L 0.22257 0.00116 L 0.30868 0.00231 L 0.30868 0.1691 L 0.22257 0.16794 L 0.22344 0.28152 L 0.1 0.28268 L 0.1 0.16563 L 0.01128 0.16331 L 0.01215 0.00116 " pathEditMode="relative" ptsTypes="AAAAAAAAAAAAA">
                                      <p:cBhvr>
                                        <p:cTn id="1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126 L -0.08611 0.11011 L -0.08611 0.31274 L 0.00347 0.3139 L 0.0026 0.43326 L 0.15538 0.4321 L 0.15538 0.31621 L 0.24427 0.31737 L 0.24166 0.11126 L 0.15468 0.11011 L 0.15468 0 L 0 0 Z " pathEditMode="relative" ptsTypes="AAAAAAAAAAAAA">
                                      <p:cBhvr>
                                        <p:cTn id="2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7" grpId="0" animBg="1"/>
      <p:bldP spid="27" grpId="1" animBg="1"/>
      <p:bldP spid="3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5907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Resultados: estados de borda contra-rotativos.</a:t>
            </a:r>
            <a:endParaRPr lang="pt-BR" sz="32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Imagem 14" descr="CRES-3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697" y="1375421"/>
            <a:ext cx="6260605" cy="5196851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142976" y="460720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Substrato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128340" y="29289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Superfície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794133" y="2063727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5730910" y="5841990"/>
            <a:ext cx="142876" cy="142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429520" y="442913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714348" y="3143248"/>
            <a:ext cx="7929618" cy="1000132"/>
          </a:xfrm>
          <a:prstGeom prst="round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Estados de borda contra-rotativos?</a:t>
            </a:r>
            <a:endParaRPr lang="pt-BR" sz="24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0" y="6488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26 0.00185 -0.00469 0.00394 -0.00695 0.00579 L -0.0974 0.0465 L 0.00955 0.10317 L -0.08698 0.15892 L 0.00347 0.2075 L 0.10347 0.14944 L 0.20434 0.20056 L 0.30694 0.15776 L 0.19219 0.09623 L 0.28698 0.04072 L 0.19305 -0.00809 L 0.09479 0.05112 L 0 0 Z " pathEditMode="relative" ptsTypes="fAAAAAAAAAAAAf">
                                      <p:cBhvr>
                                        <p:cTn id="1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781 -0.06014 L -0.20694 0.00255 L -0.30521 -0.04395 L -0.20347 -0.10409 L -0.30781 -0.16099 L -0.21215 -0.20842 L -0.11736 -0.15406 L -0.0217 -0.21304 L 0.0757 -0.16909 L -0.01909 -0.10987 L 0.09132 -0.04973 L 0 0 Z " pathEditMode="relative" ptsTypes="AAAAAAAAAAAAA">
                                      <p:cBhvr>
                                        <p:cTn id="1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1" animBg="1"/>
      <p:bldP spid="25" grpId="2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de cantos arredondados 13"/>
          <p:cNvSpPr/>
          <p:nvPr/>
        </p:nvSpPr>
        <p:spPr>
          <a:xfrm>
            <a:off x="214282" y="2500306"/>
            <a:ext cx="8643998" cy="40719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spcBef>
                <a:spcPct val="0"/>
              </a:spcBef>
              <a:defRPr/>
            </a:pPr>
            <a:r>
              <a:rPr lang="pt-B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O porquê dos temas...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14282" y="1314378"/>
            <a:ext cx="706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Fotodetectores de infravermelho baseado em pontos-quânticos.</a:t>
            </a:r>
            <a:endParaRPr lang="pt-BR" sz="2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4282" y="1600130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Localização-fraca</a:t>
            </a:r>
            <a:endParaRPr lang="pt-BR" sz="2000" b="1" dirty="0">
              <a:solidFill>
                <a:schemeClr val="tx2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4282" y="1885882"/>
            <a:ext cx="390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Estados de borda contra-rotativos</a:t>
            </a:r>
            <a:endParaRPr lang="pt-BR" sz="2000" b="1" dirty="0">
              <a:solidFill>
                <a:schemeClr val="tx2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5263" y="4309127"/>
            <a:ext cx="8443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pitchFamily="18" charset="2"/>
                <a:cs typeface="Times New Roman" pitchFamily="18" charset="0"/>
              </a:rPr>
              <a:t>2.	t</a:t>
            </a:r>
            <a:r>
              <a:rPr lang="pt-BR" b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pitchFamily="18" charset="2"/>
                <a:cs typeface="Times New Roman" pitchFamily="18" charset="0"/>
              </a:rPr>
              <a:t>f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(limite quântico);</a:t>
            </a:r>
            <a:endParaRPr lang="pt-BR" sz="1400" b="1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pitchFamily="18" charset="2"/>
                <a:cs typeface="Times New Roman" pitchFamily="18" charset="0"/>
              </a:rPr>
              <a:t>3.	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Symbol" pitchFamily="18" charset="2"/>
                <a:cs typeface="Times New Roman" pitchFamily="18" charset="0"/>
              </a:rPr>
              <a:t>t</a:t>
            </a:r>
            <a:r>
              <a:rPr lang="pt-BR" b="1" baseline="-25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spintrônica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).</a:t>
            </a:r>
            <a:endParaRPr lang="pt-BR" b="1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endParaRPr lang="pt-BR" b="1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15263" y="3286124"/>
            <a:ext cx="8443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 idéia inicial:</a:t>
            </a:r>
          </a:p>
          <a:p>
            <a:pPr marL="342900" indent="-342900">
              <a:buAutoNum type="arabicPeriod"/>
            </a:pP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Aprofundar nossos conhecimentos sobre o efeito da tensão sobre o 2DEG</a:t>
            </a:r>
          </a:p>
          <a:p>
            <a:pPr marL="342900" indent="-342900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[I. R. Pagnossin </a:t>
            </a:r>
            <a:r>
              <a:rPr lang="pt-BR" sz="1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et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pt-B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, 2005]</a:t>
            </a:r>
          </a:p>
          <a:p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648866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2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4886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1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500034" y="3786190"/>
            <a:ext cx="7929618" cy="135732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A tensão mecânica reduz o espaço de fases dos </a:t>
            </a:r>
            <a:r>
              <a:rPr lang="pt-BR" sz="2400" b="1" i="1" dirty="0" err="1" smtClean="0">
                <a:latin typeface="Times New Roman" pitchFamily="18" charset="0"/>
                <a:cs typeface="Times New Roman" pitchFamily="18" charset="0"/>
              </a:rPr>
              <a:t>quasi</a:t>
            </a:r>
            <a:r>
              <a:rPr lang="pt-BR" sz="2400" b="1" dirty="0" err="1" smtClean="0">
                <a:latin typeface="Times New Roman" pitchFamily="18" charset="0"/>
                <a:cs typeface="Times New Roman" pitchFamily="18" charset="0"/>
              </a:rPr>
              <a:t>-elétrons</a:t>
            </a: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 do 2DES.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build="allAtOnce"/>
      <p:bldP spid="13" grpId="0" build="allAtOnce"/>
      <p:bldP spid="15" grpId="0"/>
      <p:bldP spid="11" grpId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55907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Eventos</a:t>
            </a:r>
            <a:endParaRPr lang="pt-BR" sz="32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14448"/>
            <a:ext cx="8229600" cy="5472138"/>
          </a:xfrm>
        </p:spPr>
        <p:txBody>
          <a:bodyPr>
            <a:normAutofit/>
          </a:bodyPr>
          <a:lstStyle/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13th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Brazilian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Workshop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Semiconductor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Weak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localization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interaction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effects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InGaAs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heteroestructures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nerby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quantum-dots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2007 (São Paulo);</a:t>
            </a:r>
          </a:p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28th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Semiconductors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Quantum Hall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effect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bilayer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system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array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antidots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2006 (Áustria);</a:t>
            </a:r>
          </a:p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12th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Brazilian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Workshop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Semiconductor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Scattering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processes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quasi-two-dimensional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InGaAs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selectively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doped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quantum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wells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embedded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quantum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dots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2005 (São José dos Campos);</a:t>
            </a:r>
          </a:p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12th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Brazilian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Workshop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Semiconductor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influence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strain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around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quantum-dots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transport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properties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two-dimensional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confined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InGaAs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wells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2005 (São José dos Campos);</a:t>
            </a:r>
          </a:p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XVIII Encontro Nacional de Física da Matéria, Idem ao anterior, 2005 (Santos);</a:t>
            </a:r>
          </a:p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XVII Encontro Nacional de Física da Matéria Condensada, 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 influência de pontos-quânticos de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sobre a mobilidade quântica de gases bidimensionais de elétrons confinados em poços-quânticos de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InGaAs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seletivamente dopados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2004 (Poços de Caldas).</a:t>
            </a:r>
            <a:endParaRPr lang="pt-BR" sz="1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I. R. Pagnossin, G. M. Gusev, N. M. S. Choque, A. C.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Seabra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 A. Quivy, T. E. Lamas e J.-C. Portal, 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Quantum Hall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effect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bilayer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system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da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Conference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Semiconductors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Austria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(2006);</a:t>
            </a:r>
          </a:p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I. R. Pagnossin, A. K.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Meikap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T. E. Lamas e G. M. Gusev,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Weak-localization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interaction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effects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InGaAs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heterostructures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nearby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quantum-dots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Brazilian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Journal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37-4b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(2007);</a:t>
            </a:r>
          </a:p>
          <a:p>
            <a:pPr algn="just"/>
            <a:r>
              <a:rPr lang="pt-BR" sz="180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 R. Pagnossin, E. C. F. da Silva e G. M. Gusev,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evidence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counter-rotating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edge-states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double-quantum-well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[em produção];</a:t>
            </a:r>
          </a:p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I. R. Pagnossin, E. C. F. da Silva e G. M. Gusev,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Scattering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processes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quasi-two-dimensional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electron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InGaAs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selectively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doped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quantum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wells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embedded</a:t>
            </a:r>
            <a:r>
              <a:rPr lang="pt-BR" sz="1800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1800" i="1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quantum-dots</a:t>
            </a:r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[em produção].</a:t>
            </a:r>
            <a:endParaRPr lang="pt-BR" sz="1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55907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Artigos</a:t>
            </a:r>
            <a:endParaRPr lang="pt-BR" sz="32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Viagem à França, em 2007, por 2 meses e meio.</a:t>
            </a:r>
            <a:endParaRPr lang="pt-BR" sz="1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55907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Outros</a:t>
            </a:r>
            <a:endParaRPr lang="pt-BR" sz="32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 rot="19121007">
            <a:off x="1799552" y="2598444"/>
            <a:ext cx="5000660" cy="2143140"/>
          </a:xfrm>
          <a:prstGeom prst="roundRect">
            <a:avLst/>
          </a:prstGeom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  <a:ln w="63500" cmpd="sng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 I M</a:t>
            </a:r>
            <a:endParaRPr lang="pt-BR" sz="9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357422" y="1785926"/>
            <a:ext cx="446308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Crescimento epitaxial:</a:t>
            </a: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a.	MBE;</a:t>
            </a: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b.	</a:t>
            </a:r>
            <a:r>
              <a:rPr lang="pt-BR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heteroestruturas</a:t>
            </a:r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c.	amostras;</a:t>
            </a:r>
          </a:p>
          <a:p>
            <a:pPr marL="457200" indent="-457200"/>
            <a:endParaRPr lang="pt-BR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2.	Pontos-quânticos:</a:t>
            </a: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a.	auto-formados;</a:t>
            </a: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b.	litográficos;</a:t>
            </a:r>
          </a:p>
          <a:p>
            <a:pPr marL="457200" indent="-457200"/>
            <a:endParaRPr lang="pt-BR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 startAt="3"/>
            </a:pPr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Técnicas e métodos</a:t>
            </a: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a.	Efeito Hall clássico e quântico;</a:t>
            </a: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b.	</a:t>
            </a:r>
            <a:r>
              <a:rPr lang="pt-BR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Shubnikov-de</a:t>
            </a:r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Haas;</a:t>
            </a: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c.	Localização-fraca;</a:t>
            </a:r>
          </a:p>
          <a:p>
            <a:pPr marL="457200" indent="-457200"/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	d.	</a:t>
            </a:r>
            <a:r>
              <a:rPr lang="pt-BR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Landauer-Büttiker</a:t>
            </a:r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pt-BR" sz="2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16100"/>
            <a:ext cx="3035300" cy="4133850"/>
          </a:xfrm>
        </p:spPr>
        <p:txBody>
          <a:bodyPr/>
          <a:lstStyle/>
          <a:p>
            <a:pPr>
              <a:buFontTx/>
              <a:buNone/>
            </a:pPr>
            <a:r>
              <a:rPr lang="pt-BR" sz="2000" b="1">
                <a:solidFill>
                  <a:srgbClr val="0066FF"/>
                </a:solidFill>
                <a:latin typeface="Courier New" pitchFamily="49" charset="0"/>
              </a:rPr>
              <a:t>begin</a:t>
            </a:r>
          </a:p>
          <a:p>
            <a:pPr>
              <a:buFontTx/>
              <a:buNone/>
            </a:pPr>
            <a:r>
              <a:rPr lang="pt-BR" sz="2000" b="1">
                <a:latin typeface="Courier New" pitchFamily="49" charset="0"/>
              </a:rPr>
              <a:t>rate GaAs 0.704</a:t>
            </a:r>
          </a:p>
          <a:p>
            <a:pPr>
              <a:buFontTx/>
              <a:buNone/>
            </a:pPr>
            <a:r>
              <a:rPr lang="pt-BR" sz="2000" b="1">
                <a:latin typeface="Courier New" pitchFamily="49" charset="0"/>
              </a:rPr>
              <a:t>rate InGaAs 0.998</a:t>
            </a:r>
          </a:p>
          <a:p>
            <a:pPr>
              <a:buFontTx/>
              <a:buNone/>
            </a:pPr>
            <a:r>
              <a:rPr lang="pt-BR" sz="2000" b="1">
                <a:latin typeface="Courier New" pitchFamily="49" charset="0"/>
              </a:rPr>
              <a:t>grow GaAs 500</a:t>
            </a:r>
          </a:p>
          <a:p>
            <a:pPr>
              <a:buFontTx/>
              <a:buNone/>
            </a:pPr>
            <a:r>
              <a:rPr lang="pt-BR" sz="2000" b="1">
                <a:latin typeface="Courier New" pitchFamily="49" charset="0"/>
              </a:rPr>
              <a:t>open Si</a:t>
            </a:r>
          </a:p>
          <a:p>
            <a:pPr>
              <a:buFontTx/>
              <a:buNone/>
            </a:pPr>
            <a:r>
              <a:rPr lang="pt-BR" sz="2000" b="1">
                <a:latin typeface="Courier New" pitchFamily="49" charset="0"/>
              </a:rPr>
              <a:t>wait 10</a:t>
            </a:r>
          </a:p>
          <a:p>
            <a:pPr>
              <a:buFontTx/>
              <a:buNone/>
            </a:pPr>
            <a:r>
              <a:rPr lang="pt-BR" sz="2000" b="1">
                <a:latin typeface="Courier New" pitchFamily="49" charset="0"/>
              </a:rPr>
              <a:t>close Si</a:t>
            </a:r>
          </a:p>
          <a:p>
            <a:pPr>
              <a:buFontTx/>
              <a:buNone/>
            </a:pPr>
            <a:r>
              <a:rPr lang="pt-BR" sz="2000" b="1">
                <a:latin typeface="Courier New" pitchFamily="49" charset="0"/>
              </a:rPr>
              <a:t>grow GaAs 70</a:t>
            </a:r>
          </a:p>
          <a:p>
            <a:pPr>
              <a:buFontTx/>
              <a:buNone/>
            </a:pPr>
            <a:r>
              <a:rPr lang="pt-BR" sz="2000" b="1">
                <a:latin typeface="Courier New" pitchFamily="49" charset="0"/>
              </a:rPr>
              <a:t>grow InGaAs 100</a:t>
            </a:r>
          </a:p>
          <a:p>
            <a:pPr>
              <a:buFontTx/>
              <a:buNone/>
            </a:pPr>
            <a:r>
              <a:rPr lang="pt-BR" sz="2000" b="1">
                <a:latin typeface="Courier New" pitchFamily="49" charset="0"/>
              </a:rPr>
              <a:t>grow GaAs 80</a:t>
            </a:r>
          </a:p>
          <a:p>
            <a:pPr>
              <a:buFontTx/>
              <a:buNone/>
            </a:pPr>
            <a:r>
              <a:rPr lang="pt-BR" sz="2000" b="1">
                <a:solidFill>
                  <a:srgbClr val="0066FF"/>
                </a:solidFill>
                <a:latin typeface="Courier New" pitchFamily="49" charset="0"/>
              </a:rPr>
              <a:t>end</a:t>
            </a:r>
            <a:endParaRPr lang="en-US" sz="2000" b="1">
              <a:solidFill>
                <a:srgbClr val="0066FF"/>
              </a:solidFill>
              <a:latin typeface="Courier New" pitchFamily="49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4500563" y="1916113"/>
            <a:ext cx="2447925" cy="1655762"/>
          </a:xfrm>
          <a:prstGeom prst="rect">
            <a:avLst/>
          </a:prstGeom>
          <a:solidFill>
            <a:srgbClr val="FFCC99"/>
          </a:solidFill>
          <a:ln w="1905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6948488" y="1916113"/>
            <a:ext cx="71437" cy="16557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7019925" y="1916113"/>
            <a:ext cx="431800" cy="1655762"/>
          </a:xfrm>
          <a:prstGeom prst="rect">
            <a:avLst/>
          </a:prstGeom>
          <a:solidFill>
            <a:srgbClr val="FFCC99"/>
          </a:solidFill>
          <a:ln w="1905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8101013" y="1916113"/>
            <a:ext cx="431800" cy="1655762"/>
          </a:xfrm>
          <a:prstGeom prst="rect">
            <a:avLst/>
          </a:prstGeom>
          <a:solidFill>
            <a:srgbClr val="FFCC99"/>
          </a:solidFill>
          <a:ln w="1905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7451725" y="1916113"/>
            <a:ext cx="649288" cy="1655762"/>
          </a:xfrm>
          <a:prstGeom prst="rect">
            <a:avLst/>
          </a:prstGeom>
          <a:solidFill>
            <a:srgbClr val="CCFFCC"/>
          </a:solidFill>
          <a:ln w="1905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4500563" y="4005263"/>
            <a:ext cx="24907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>
            <a:off x="6981825" y="4005263"/>
            <a:ext cx="469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7451725" y="4868863"/>
            <a:ext cx="649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39" name="Line 19"/>
          <p:cNvSpPr>
            <a:spLocks noChangeShapeType="1"/>
          </p:cNvSpPr>
          <p:nvPr/>
        </p:nvSpPr>
        <p:spPr bwMode="auto">
          <a:xfrm>
            <a:off x="8101013" y="4005263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>
            <a:off x="4500563" y="5805488"/>
            <a:ext cx="24907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6981825" y="5805488"/>
            <a:ext cx="469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7451725" y="5373688"/>
            <a:ext cx="649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44" name="Line 24"/>
          <p:cNvSpPr>
            <a:spLocks noChangeShapeType="1"/>
          </p:cNvSpPr>
          <p:nvPr/>
        </p:nvSpPr>
        <p:spPr bwMode="auto">
          <a:xfrm>
            <a:off x="8101013" y="5805488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45" name="Line 25"/>
          <p:cNvSpPr>
            <a:spLocks noChangeShapeType="1"/>
          </p:cNvSpPr>
          <p:nvPr/>
        </p:nvSpPr>
        <p:spPr bwMode="auto">
          <a:xfrm>
            <a:off x="7451725" y="4005263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46" name="Line 26"/>
          <p:cNvSpPr>
            <a:spLocks noChangeShapeType="1"/>
          </p:cNvSpPr>
          <p:nvPr/>
        </p:nvSpPr>
        <p:spPr bwMode="auto">
          <a:xfrm>
            <a:off x="8101013" y="4005263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47" name="Line 27"/>
          <p:cNvSpPr>
            <a:spLocks noChangeShapeType="1"/>
          </p:cNvSpPr>
          <p:nvPr/>
        </p:nvSpPr>
        <p:spPr bwMode="auto">
          <a:xfrm>
            <a:off x="7451725" y="5373688"/>
            <a:ext cx="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48" name="Line 28"/>
          <p:cNvSpPr>
            <a:spLocks noChangeShapeType="1"/>
          </p:cNvSpPr>
          <p:nvPr/>
        </p:nvSpPr>
        <p:spPr bwMode="auto">
          <a:xfrm>
            <a:off x="8101013" y="5373688"/>
            <a:ext cx="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149" name="Line 29"/>
          <p:cNvSpPr>
            <a:spLocks noChangeShapeType="1"/>
          </p:cNvSpPr>
          <p:nvPr/>
        </p:nvSpPr>
        <p:spPr bwMode="auto">
          <a:xfrm>
            <a:off x="6905625" y="4149725"/>
            <a:ext cx="144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grpSp>
        <p:nvGrpSpPr>
          <p:cNvPr id="41" name="Grupo 40"/>
          <p:cNvGrpSpPr/>
          <p:nvPr/>
        </p:nvGrpSpPr>
        <p:grpSpPr>
          <a:xfrm>
            <a:off x="3033101" y="1274763"/>
            <a:ext cx="1591287" cy="4710389"/>
            <a:chOff x="3033101" y="1274763"/>
            <a:chExt cx="1591287" cy="4710389"/>
          </a:xfrm>
        </p:grpSpPr>
        <p:sp>
          <p:nvSpPr>
            <p:cNvPr id="5129" name="Rectangle 9"/>
            <p:cNvSpPr>
              <a:spLocks noChangeArrowheads="1"/>
            </p:cNvSpPr>
            <p:nvPr/>
          </p:nvSpPr>
          <p:spPr bwMode="auto">
            <a:xfrm>
              <a:off x="3492500" y="1916113"/>
              <a:ext cx="1008063" cy="1655762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>
              <a:off x="3492500" y="4005263"/>
              <a:ext cx="10080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492500" y="5805488"/>
              <a:ext cx="10080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150" name="Text Box 30"/>
            <p:cNvSpPr txBox="1">
              <a:spLocks noChangeArrowheads="1"/>
            </p:cNvSpPr>
            <p:nvPr/>
          </p:nvSpPr>
          <p:spPr bwMode="auto">
            <a:xfrm>
              <a:off x="3033101" y="3809340"/>
              <a:ext cx="501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b="1" dirty="0">
                  <a:latin typeface="Times New Roman" pitchFamily="18" charset="0"/>
                </a:rPr>
                <a:t>BC</a:t>
              </a:r>
              <a:endParaRPr lang="en-US" b="1" dirty="0">
                <a:latin typeface="Times New Roman" pitchFamily="18" charset="0"/>
              </a:endParaRPr>
            </a:p>
          </p:txBody>
        </p:sp>
        <p:sp>
          <p:nvSpPr>
            <p:cNvPr id="5151" name="Text Box 31"/>
            <p:cNvSpPr txBox="1">
              <a:spLocks noChangeArrowheads="1"/>
            </p:cNvSpPr>
            <p:nvPr/>
          </p:nvSpPr>
          <p:spPr bwMode="auto">
            <a:xfrm>
              <a:off x="3035089" y="5618440"/>
              <a:ext cx="501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b="1" dirty="0">
                  <a:latin typeface="Times New Roman" pitchFamily="18" charset="0"/>
                </a:rPr>
                <a:t>BV</a:t>
              </a:r>
              <a:endParaRPr lang="en-US" b="1" dirty="0">
                <a:latin typeface="Times New Roman" pitchFamily="18" charset="0"/>
              </a:endParaRPr>
            </a:p>
          </p:txBody>
        </p:sp>
        <p:sp>
          <p:nvSpPr>
            <p:cNvPr id="5152" name="Text Box 32"/>
            <p:cNvSpPr txBox="1">
              <a:spLocks noChangeArrowheads="1"/>
            </p:cNvSpPr>
            <p:nvPr/>
          </p:nvSpPr>
          <p:spPr bwMode="auto">
            <a:xfrm>
              <a:off x="3398838" y="1274763"/>
              <a:ext cx="12255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pt-BR" b="1" dirty="0">
                  <a:latin typeface="Times New Roman" pitchFamily="18" charset="0"/>
                </a:rPr>
                <a:t>Substrato</a:t>
              </a:r>
            </a:p>
            <a:p>
              <a:pPr algn="ctr"/>
              <a:r>
                <a:rPr lang="pt-BR" b="1" dirty="0" err="1">
                  <a:latin typeface="Times New Roman" pitchFamily="18" charset="0"/>
                </a:rPr>
                <a:t>GaAs</a:t>
              </a:r>
              <a:r>
                <a:rPr lang="pt-BR" b="1" dirty="0">
                  <a:latin typeface="Times New Roman" pitchFamily="18" charset="0"/>
                </a:rPr>
                <a:t>(001)</a:t>
              </a:r>
              <a:endParaRPr lang="en-US" b="1" dirty="0">
                <a:latin typeface="Times New Roman" pitchFamily="18" charset="0"/>
              </a:endParaRPr>
            </a:p>
          </p:txBody>
        </p:sp>
      </p:grp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5148263" y="4149725"/>
            <a:ext cx="1728787" cy="1014413"/>
            <a:chOff x="3243" y="2614"/>
            <a:chExt cx="1089" cy="639"/>
          </a:xfrm>
        </p:grpSpPr>
        <p:sp>
          <p:nvSpPr>
            <p:cNvPr id="5153" name="Text Box 33"/>
            <p:cNvSpPr txBox="1">
              <a:spLocks noChangeArrowheads="1"/>
            </p:cNvSpPr>
            <p:nvPr/>
          </p:nvSpPr>
          <p:spPr bwMode="auto">
            <a:xfrm>
              <a:off x="3243" y="3022"/>
              <a:ext cx="9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b="1">
                  <a:latin typeface="Times New Roman" pitchFamily="18" charset="0"/>
                </a:rPr>
                <a:t>Nível doador</a:t>
              </a:r>
              <a:endParaRPr lang="en-US" b="1">
                <a:latin typeface="Times New Roman" pitchFamily="18" charset="0"/>
              </a:endParaRPr>
            </a:p>
          </p:txBody>
        </p:sp>
        <p:cxnSp>
          <p:nvCxnSpPr>
            <p:cNvPr id="5154" name="AutoShape 34"/>
            <p:cNvCxnSpPr>
              <a:cxnSpLocks noChangeShapeType="1"/>
              <a:stCxn id="5153" idx="0"/>
            </p:cNvCxnSpPr>
            <p:nvPr/>
          </p:nvCxnSpPr>
          <p:spPr bwMode="auto">
            <a:xfrm flipV="1">
              <a:off x="3699" y="2614"/>
              <a:ext cx="633" cy="4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</p:cxnSp>
      </p:grpSp>
      <p:sp>
        <p:nvSpPr>
          <p:cNvPr id="5156" name="Text Box 36"/>
          <p:cNvSpPr txBox="1">
            <a:spLocks noChangeArrowheads="1"/>
          </p:cNvSpPr>
          <p:nvPr/>
        </p:nvSpPr>
        <p:spPr bwMode="auto">
          <a:xfrm>
            <a:off x="5407025" y="1506538"/>
            <a:ext cx="749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b="1">
                <a:latin typeface="Times New Roman" pitchFamily="18" charset="0"/>
              </a:rPr>
              <a:t>500 Å</a:t>
            </a:r>
            <a:endParaRPr lang="en-US" b="1">
              <a:latin typeface="Times New Roman" pitchFamily="18" charset="0"/>
            </a:endParaRPr>
          </a:p>
        </p:txBody>
      </p:sp>
      <p:sp>
        <p:nvSpPr>
          <p:cNvPr id="5157" name="Text Box 37"/>
          <p:cNvSpPr txBox="1">
            <a:spLocks noChangeArrowheads="1"/>
          </p:cNvSpPr>
          <p:nvPr/>
        </p:nvSpPr>
        <p:spPr bwMode="auto">
          <a:xfrm>
            <a:off x="6877050" y="1524000"/>
            <a:ext cx="63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b="1">
                <a:latin typeface="Times New Roman" pitchFamily="18" charset="0"/>
              </a:rPr>
              <a:t>70 Å</a:t>
            </a:r>
            <a:endParaRPr lang="en-US" b="1">
              <a:latin typeface="Times New Roman" pitchFamily="18" charset="0"/>
            </a:endParaRPr>
          </a:p>
        </p:txBody>
      </p:sp>
      <p:sp>
        <p:nvSpPr>
          <p:cNvPr id="5158" name="Text Box 38"/>
          <p:cNvSpPr txBox="1">
            <a:spLocks noChangeArrowheads="1"/>
          </p:cNvSpPr>
          <p:nvPr/>
        </p:nvSpPr>
        <p:spPr bwMode="auto">
          <a:xfrm rot="16200000">
            <a:off x="7272338" y="2489200"/>
            <a:ext cx="94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b="1">
                <a:latin typeface="Times New Roman" pitchFamily="18" charset="0"/>
              </a:rPr>
              <a:t>InGaAs</a:t>
            </a:r>
          </a:p>
          <a:p>
            <a:pPr algn="ctr"/>
            <a:r>
              <a:rPr lang="pt-BR" b="1">
                <a:latin typeface="Times New Roman" pitchFamily="18" charset="0"/>
              </a:rPr>
              <a:t>100 Å</a:t>
            </a:r>
            <a:endParaRPr lang="en-US" b="1">
              <a:latin typeface="Times New Roman" pitchFamily="18" charset="0"/>
            </a:endParaRPr>
          </a:p>
        </p:txBody>
      </p:sp>
      <p:sp>
        <p:nvSpPr>
          <p:cNvPr id="5159" name="Text Box 39"/>
          <p:cNvSpPr txBox="1">
            <a:spLocks noChangeArrowheads="1"/>
          </p:cNvSpPr>
          <p:nvPr/>
        </p:nvSpPr>
        <p:spPr bwMode="auto">
          <a:xfrm>
            <a:off x="7994650" y="1519238"/>
            <a:ext cx="635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b="1">
                <a:latin typeface="Times New Roman" pitchFamily="18" charset="0"/>
              </a:rPr>
              <a:t>80 Å</a:t>
            </a:r>
            <a:endParaRPr lang="en-US" b="1">
              <a:latin typeface="Times New Roman" pitchFamily="18" charset="0"/>
            </a:endParaRPr>
          </a:p>
        </p:txBody>
      </p:sp>
      <p:grpSp>
        <p:nvGrpSpPr>
          <p:cNvPr id="38" name="Group 235"/>
          <p:cNvGrpSpPr>
            <a:grpSpLocks/>
          </p:cNvGrpSpPr>
          <p:nvPr/>
        </p:nvGrpSpPr>
        <p:grpSpPr bwMode="auto">
          <a:xfrm>
            <a:off x="2003412" y="3825875"/>
            <a:ext cx="711200" cy="1825625"/>
            <a:chOff x="1071" y="2410"/>
            <a:chExt cx="448" cy="1150"/>
          </a:xfrm>
        </p:grpSpPr>
        <p:sp>
          <p:nvSpPr>
            <p:cNvPr id="39" name="AutoShape 233"/>
            <p:cNvSpPr>
              <a:spLocks noChangeArrowheads="1"/>
            </p:cNvSpPr>
            <p:nvPr/>
          </p:nvSpPr>
          <p:spPr bwMode="auto">
            <a:xfrm rot="10800000">
              <a:off x="1338" y="2463"/>
              <a:ext cx="181" cy="1043"/>
            </a:xfrm>
            <a:prstGeom prst="downArrow">
              <a:avLst>
                <a:gd name="adj1" fmla="val 50000"/>
                <a:gd name="adj2" fmla="val 144061"/>
              </a:avLst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0" name="Text Box 234"/>
            <p:cNvSpPr txBox="1">
              <a:spLocks noChangeArrowheads="1"/>
            </p:cNvSpPr>
            <p:nvPr/>
          </p:nvSpPr>
          <p:spPr bwMode="auto">
            <a:xfrm rot="16200000">
              <a:off x="640" y="2841"/>
              <a:ext cx="115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Crescimento</a:t>
              </a:r>
              <a:endParaRPr 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2498E-6 L 0.32864 0.2183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nodeType="click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60"/>
                            </p:stCondLst>
                            <p:childTnLst>
                              <p:par>
                                <p:cTn id="28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"/>
                            </p:stCondLst>
                            <p:childTnLst>
                              <p:par>
                                <p:cTn id="6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60"/>
                            </p:stCondLst>
                            <p:childTnLst>
                              <p:par>
                                <p:cTn id="7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9" dur="8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0" dur="8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8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6" dur="8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7" dur="8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8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4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6" dur="8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7" dur="8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8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6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2" dur="8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3" dur="8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8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4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20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20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8" dur="80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9" dur="80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80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 animBg="1"/>
      <p:bldP spid="5131" grpId="0" animBg="1"/>
      <p:bldP spid="5132" grpId="0" animBg="1"/>
      <p:bldP spid="5134" grpId="0" animBg="1"/>
      <p:bldP spid="5133" grpId="0" animBg="1"/>
      <p:bldP spid="5136" grpId="0" animBg="1"/>
      <p:bldP spid="5137" grpId="0" animBg="1"/>
      <p:bldP spid="5138" grpId="0" animBg="1"/>
      <p:bldP spid="5139" grpId="0" animBg="1"/>
      <p:bldP spid="5141" grpId="0" animBg="1"/>
      <p:bldP spid="5142" grpId="0" animBg="1"/>
      <p:bldP spid="5143" grpId="0" animBg="1"/>
      <p:bldP spid="5144" grpId="0" animBg="1"/>
      <p:bldP spid="5145" grpId="0" animBg="1"/>
      <p:bldP spid="5146" grpId="0" animBg="1"/>
      <p:bldP spid="5147" grpId="0" animBg="1"/>
      <p:bldP spid="5148" grpId="0" animBg="1"/>
      <p:bldP spid="5149" grpId="0" animBg="1"/>
      <p:bldP spid="5156" grpId="0"/>
      <p:bldP spid="5157" grpId="0"/>
      <p:bldP spid="5158" grpId="0"/>
      <p:bldP spid="515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28596" y="1500174"/>
            <a:ext cx="8358246" cy="4429156"/>
            <a:chOff x="428596" y="1500174"/>
            <a:chExt cx="8358246" cy="4429156"/>
          </a:xfrm>
        </p:grpSpPr>
        <p:sp>
          <p:nvSpPr>
            <p:cNvPr id="5" name="Retângulo de cantos arredondados 4"/>
            <p:cNvSpPr/>
            <p:nvPr/>
          </p:nvSpPr>
          <p:spPr>
            <a:xfrm>
              <a:off x="428596" y="1500174"/>
              <a:ext cx="8358246" cy="4429156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 descr="eletronica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570" y="2000240"/>
              <a:ext cx="7072330" cy="34220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955925" y="4641850"/>
            <a:ext cx="3282950" cy="603250"/>
            <a:chOff x="2160" y="3744"/>
            <a:chExt cx="2880" cy="576"/>
          </a:xfrm>
        </p:grpSpPr>
        <p:sp>
          <p:nvSpPr>
            <p:cNvPr id="207879" name="Rectangle 7" descr="heteroestrutura-textura"/>
            <p:cNvSpPr>
              <a:spLocks noChangeArrowheads="1"/>
            </p:cNvSpPr>
            <p:nvPr/>
          </p:nvSpPr>
          <p:spPr bwMode="auto">
            <a:xfrm>
              <a:off x="2160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0" name="Rectangle 8" descr="heteroestrutura-textura"/>
            <p:cNvSpPr>
              <a:spLocks noChangeArrowheads="1"/>
            </p:cNvSpPr>
            <p:nvPr/>
          </p:nvSpPr>
          <p:spPr bwMode="auto">
            <a:xfrm>
              <a:off x="2448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1" name="Rectangle 9" descr="heteroestrutura-textura"/>
            <p:cNvSpPr>
              <a:spLocks noChangeArrowheads="1"/>
            </p:cNvSpPr>
            <p:nvPr/>
          </p:nvSpPr>
          <p:spPr bwMode="auto">
            <a:xfrm>
              <a:off x="3312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2" name="Rectangle 10" descr="heteroestrutura-textura"/>
            <p:cNvSpPr>
              <a:spLocks noChangeArrowheads="1"/>
            </p:cNvSpPr>
            <p:nvPr/>
          </p:nvSpPr>
          <p:spPr bwMode="auto">
            <a:xfrm>
              <a:off x="2736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3" name="Rectangle 11" descr="heteroestrutura-textura"/>
            <p:cNvSpPr>
              <a:spLocks noChangeArrowheads="1"/>
            </p:cNvSpPr>
            <p:nvPr/>
          </p:nvSpPr>
          <p:spPr bwMode="auto">
            <a:xfrm>
              <a:off x="3024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4" name="Rectangle 12" descr="heteroestrutura-textura"/>
            <p:cNvSpPr>
              <a:spLocks noChangeArrowheads="1"/>
            </p:cNvSpPr>
            <p:nvPr/>
          </p:nvSpPr>
          <p:spPr bwMode="auto">
            <a:xfrm>
              <a:off x="3600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5" name="Rectangle 13" descr="heteroestrutura-textura"/>
            <p:cNvSpPr>
              <a:spLocks noChangeArrowheads="1"/>
            </p:cNvSpPr>
            <p:nvPr/>
          </p:nvSpPr>
          <p:spPr bwMode="auto">
            <a:xfrm>
              <a:off x="3888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6" name="Rectangle 14" descr="heteroestrutura-textura"/>
            <p:cNvSpPr>
              <a:spLocks noChangeArrowheads="1"/>
            </p:cNvSpPr>
            <p:nvPr/>
          </p:nvSpPr>
          <p:spPr bwMode="auto">
            <a:xfrm>
              <a:off x="4176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7" name="Rectangle 15" descr="heteroestrutura-textura"/>
            <p:cNvSpPr>
              <a:spLocks noChangeArrowheads="1"/>
            </p:cNvSpPr>
            <p:nvPr/>
          </p:nvSpPr>
          <p:spPr bwMode="auto">
            <a:xfrm>
              <a:off x="4464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8" name="Rectangle 16" descr="heteroestrutura-textura"/>
            <p:cNvSpPr>
              <a:spLocks noChangeArrowheads="1"/>
            </p:cNvSpPr>
            <p:nvPr/>
          </p:nvSpPr>
          <p:spPr bwMode="auto">
            <a:xfrm>
              <a:off x="4752" y="3744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89" name="Rectangle 17" descr="heteroestrutura-textura"/>
            <p:cNvSpPr>
              <a:spLocks noChangeArrowheads="1"/>
            </p:cNvSpPr>
            <p:nvPr/>
          </p:nvSpPr>
          <p:spPr bwMode="auto">
            <a:xfrm>
              <a:off x="2160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90" name="Rectangle 18" descr="heteroestrutura-textura"/>
            <p:cNvSpPr>
              <a:spLocks noChangeArrowheads="1"/>
            </p:cNvSpPr>
            <p:nvPr/>
          </p:nvSpPr>
          <p:spPr bwMode="auto">
            <a:xfrm>
              <a:off x="2448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91" name="Rectangle 19" descr="heteroestrutura-textura"/>
            <p:cNvSpPr>
              <a:spLocks noChangeArrowheads="1"/>
            </p:cNvSpPr>
            <p:nvPr/>
          </p:nvSpPr>
          <p:spPr bwMode="auto">
            <a:xfrm>
              <a:off x="2736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92" name="Rectangle 20" descr="heteroestrutura-textura"/>
            <p:cNvSpPr>
              <a:spLocks noChangeArrowheads="1"/>
            </p:cNvSpPr>
            <p:nvPr/>
          </p:nvSpPr>
          <p:spPr bwMode="auto">
            <a:xfrm>
              <a:off x="3024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93" name="Rectangle 21" descr="heteroestrutura-textura"/>
            <p:cNvSpPr>
              <a:spLocks noChangeArrowheads="1"/>
            </p:cNvSpPr>
            <p:nvPr/>
          </p:nvSpPr>
          <p:spPr bwMode="auto">
            <a:xfrm>
              <a:off x="3312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94" name="Rectangle 22" descr="heteroestrutura-textura"/>
            <p:cNvSpPr>
              <a:spLocks noChangeArrowheads="1"/>
            </p:cNvSpPr>
            <p:nvPr/>
          </p:nvSpPr>
          <p:spPr bwMode="auto">
            <a:xfrm>
              <a:off x="3600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95" name="Rectangle 23" descr="heteroestrutura-textura"/>
            <p:cNvSpPr>
              <a:spLocks noChangeArrowheads="1"/>
            </p:cNvSpPr>
            <p:nvPr/>
          </p:nvSpPr>
          <p:spPr bwMode="auto">
            <a:xfrm>
              <a:off x="3888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96" name="Rectangle 24" descr="heteroestrutura-textura"/>
            <p:cNvSpPr>
              <a:spLocks noChangeArrowheads="1"/>
            </p:cNvSpPr>
            <p:nvPr/>
          </p:nvSpPr>
          <p:spPr bwMode="auto">
            <a:xfrm>
              <a:off x="4752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97" name="Rectangle 25" descr="heteroestrutura-textura"/>
            <p:cNvSpPr>
              <a:spLocks noChangeArrowheads="1"/>
            </p:cNvSpPr>
            <p:nvPr/>
          </p:nvSpPr>
          <p:spPr bwMode="auto">
            <a:xfrm>
              <a:off x="4464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898" name="Rectangle 26" descr="heteroestrutura-textura"/>
            <p:cNvSpPr>
              <a:spLocks noChangeArrowheads="1"/>
            </p:cNvSpPr>
            <p:nvPr/>
          </p:nvSpPr>
          <p:spPr bwMode="auto">
            <a:xfrm>
              <a:off x="4176" y="4032"/>
              <a:ext cx="288" cy="288"/>
            </a:xfrm>
            <a:prstGeom prst="rect">
              <a:avLst/>
            </a:prstGeom>
            <a:blipFill dpi="0" rotWithShape="1">
              <a:blip r:embed="rId2" cstate="print">
                <a:alphaModFix amt="80000"/>
              </a:blip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2057400" y="3157538"/>
            <a:ext cx="5064125" cy="973137"/>
            <a:chOff x="2160" y="3744"/>
            <a:chExt cx="2880" cy="576"/>
          </a:xfrm>
        </p:grpSpPr>
        <p:sp>
          <p:nvSpPr>
            <p:cNvPr id="207900" name="Rectangle 28"/>
            <p:cNvSpPr>
              <a:spLocks noChangeArrowheads="1"/>
            </p:cNvSpPr>
            <p:nvPr/>
          </p:nvSpPr>
          <p:spPr bwMode="auto">
            <a:xfrm>
              <a:off x="2160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01" name="Rectangle 29"/>
            <p:cNvSpPr>
              <a:spLocks noChangeArrowheads="1"/>
            </p:cNvSpPr>
            <p:nvPr/>
          </p:nvSpPr>
          <p:spPr bwMode="auto">
            <a:xfrm>
              <a:off x="2448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02" name="Rectangle 30"/>
            <p:cNvSpPr>
              <a:spLocks noChangeArrowheads="1"/>
            </p:cNvSpPr>
            <p:nvPr/>
          </p:nvSpPr>
          <p:spPr bwMode="auto">
            <a:xfrm>
              <a:off x="3312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03" name="Rectangle 31"/>
            <p:cNvSpPr>
              <a:spLocks noChangeArrowheads="1"/>
            </p:cNvSpPr>
            <p:nvPr/>
          </p:nvSpPr>
          <p:spPr bwMode="auto">
            <a:xfrm>
              <a:off x="2736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04" name="Rectangle 32"/>
            <p:cNvSpPr>
              <a:spLocks noChangeArrowheads="1"/>
            </p:cNvSpPr>
            <p:nvPr/>
          </p:nvSpPr>
          <p:spPr bwMode="auto">
            <a:xfrm>
              <a:off x="3024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05" name="Rectangle 33"/>
            <p:cNvSpPr>
              <a:spLocks noChangeArrowheads="1"/>
            </p:cNvSpPr>
            <p:nvPr/>
          </p:nvSpPr>
          <p:spPr bwMode="auto">
            <a:xfrm>
              <a:off x="3600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06" name="Rectangle 34"/>
            <p:cNvSpPr>
              <a:spLocks noChangeArrowheads="1"/>
            </p:cNvSpPr>
            <p:nvPr/>
          </p:nvSpPr>
          <p:spPr bwMode="auto">
            <a:xfrm>
              <a:off x="3888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07" name="Rectangle 35"/>
            <p:cNvSpPr>
              <a:spLocks noChangeArrowheads="1"/>
            </p:cNvSpPr>
            <p:nvPr/>
          </p:nvSpPr>
          <p:spPr bwMode="auto">
            <a:xfrm>
              <a:off x="4176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08" name="Rectangle 36"/>
            <p:cNvSpPr>
              <a:spLocks noChangeArrowheads="1"/>
            </p:cNvSpPr>
            <p:nvPr/>
          </p:nvSpPr>
          <p:spPr bwMode="auto">
            <a:xfrm>
              <a:off x="4464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09" name="Rectangle 37"/>
            <p:cNvSpPr>
              <a:spLocks noChangeArrowheads="1"/>
            </p:cNvSpPr>
            <p:nvPr/>
          </p:nvSpPr>
          <p:spPr bwMode="auto">
            <a:xfrm>
              <a:off x="4752" y="3744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0" name="Rectangle 38"/>
            <p:cNvSpPr>
              <a:spLocks noChangeArrowheads="1"/>
            </p:cNvSpPr>
            <p:nvPr/>
          </p:nvSpPr>
          <p:spPr bwMode="auto">
            <a:xfrm>
              <a:off x="2160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1" name="Rectangle 39"/>
            <p:cNvSpPr>
              <a:spLocks noChangeArrowheads="1"/>
            </p:cNvSpPr>
            <p:nvPr/>
          </p:nvSpPr>
          <p:spPr bwMode="auto">
            <a:xfrm>
              <a:off x="2448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2" name="Rectangle 40"/>
            <p:cNvSpPr>
              <a:spLocks noChangeArrowheads="1"/>
            </p:cNvSpPr>
            <p:nvPr/>
          </p:nvSpPr>
          <p:spPr bwMode="auto">
            <a:xfrm>
              <a:off x="2736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3" name="Rectangle 41"/>
            <p:cNvSpPr>
              <a:spLocks noChangeArrowheads="1"/>
            </p:cNvSpPr>
            <p:nvPr/>
          </p:nvSpPr>
          <p:spPr bwMode="auto">
            <a:xfrm>
              <a:off x="3024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4" name="Rectangle 42"/>
            <p:cNvSpPr>
              <a:spLocks noChangeArrowheads="1"/>
            </p:cNvSpPr>
            <p:nvPr/>
          </p:nvSpPr>
          <p:spPr bwMode="auto">
            <a:xfrm>
              <a:off x="3312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5" name="Rectangle 43"/>
            <p:cNvSpPr>
              <a:spLocks noChangeArrowheads="1"/>
            </p:cNvSpPr>
            <p:nvPr/>
          </p:nvSpPr>
          <p:spPr bwMode="auto">
            <a:xfrm>
              <a:off x="3600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6" name="Rectangle 44"/>
            <p:cNvSpPr>
              <a:spLocks noChangeArrowheads="1"/>
            </p:cNvSpPr>
            <p:nvPr/>
          </p:nvSpPr>
          <p:spPr bwMode="auto">
            <a:xfrm>
              <a:off x="3888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7" name="Rectangle 45"/>
            <p:cNvSpPr>
              <a:spLocks noChangeArrowheads="1"/>
            </p:cNvSpPr>
            <p:nvPr/>
          </p:nvSpPr>
          <p:spPr bwMode="auto">
            <a:xfrm>
              <a:off x="4752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8" name="Rectangle 46"/>
            <p:cNvSpPr>
              <a:spLocks noChangeArrowheads="1"/>
            </p:cNvSpPr>
            <p:nvPr/>
          </p:nvSpPr>
          <p:spPr bwMode="auto">
            <a:xfrm>
              <a:off x="4464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19" name="Rectangle 47"/>
            <p:cNvSpPr>
              <a:spLocks noChangeArrowheads="1"/>
            </p:cNvSpPr>
            <p:nvPr/>
          </p:nvSpPr>
          <p:spPr bwMode="auto">
            <a:xfrm>
              <a:off x="4176" y="4032"/>
              <a:ext cx="288" cy="28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7968" name="Rectangle 96"/>
          <p:cNvSpPr>
            <a:spLocks noGrp="1" noChangeArrowheads="1"/>
          </p:cNvSpPr>
          <p:nvPr>
            <p:ph type="title"/>
          </p:nvPr>
        </p:nvSpPr>
        <p:spPr>
          <a:xfrm>
            <a:off x="457200" y="344488"/>
            <a:ext cx="8229600" cy="1139825"/>
          </a:xfrm>
        </p:spPr>
        <p:txBody>
          <a:bodyPr>
            <a:normAutofit fontScale="90000"/>
          </a:bodyPr>
          <a:lstStyle/>
          <a:p>
            <a:r>
              <a:rPr lang="pt-BR" sz="4000" b="1">
                <a:latin typeface="Times New Roman" pitchFamily="18" charset="0"/>
              </a:rPr>
              <a:t>A liga de InAs sobre GaAs:</a:t>
            </a:r>
            <a:br>
              <a:rPr lang="pt-BR" sz="4000" b="1">
                <a:latin typeface="Times New Roman" pitchFamily="18" charset="0"/>
              </a:rPr>
            </a:br>
            <a:r>
              <a:rPr lang="pt-BR" sz="4000" b="1">
                <a:latin typeface="Times New Roman" pitchFamily="18" charset="0"/>
              </a:rPr>
              <a:t>Crescimento sob tensão</a:t>
            </a:r>
          </a:p>
        </p:txBody>
      </p:sp>
      <p:grpSp>
        <p:nvGrpSpPr>
          <p:cNvPr id="4" name="Group 122"/>
          <p:cNvGrpSpPr>
            <a:grpSpLocks/>
          </p:cNvGrpSpPr>
          <p:nvPr/>
        </p:nvGrpSpPr>
        <p:grpSpPr bwMode="auto">
          <a:xfrm>
            <a:off x="2955925" y="3419475"/>
            <a:ext cx="3282950" cy="1216025"/>
            <a:chOff x="3379" y="3385"/>
            <a:chExt cx="2068" cy="766"/>
          </a:xfrm>
        </p:grpSpPr>
        <p:sp>
          <p:nvSpPr>
            <p:cNvPr id="207992" name="Rectangle 120"/>
            <p:cNvSpPr>
              <a:spLocks noChangeArrowheads="1"/>
            </p:cNvSpPr>
            <p:nvPr/>
          </p:nvSpPr>
          <p:spPr bwMode="auto">
            <a:xfrm>
              <a:off x="3379" y="3388"/>
              <a:ext cx="2064" cy="763"/>
            </a:xfrm>
            <a:prstGeom prst="rect">
              <a:avLst/>
            </a:prstGeom>
            <a:gradFill rotWithShape="1">
              <a:gsLst>
                <a:gs pos="0">
                  <a:srgbClr val="3369FF"/>
                </a:gs>
                <a:gs pos="100000">
                  <a:srgbClr val="FF78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7970" name="Rectangle 98"/>
            <p:cNvSpPr>
              <a:spLocks noChangeArrowheads="1"/>
            </p:cNvSpPr>
            <p:nvPr/>
          </p:nvSpPr>
          <p:spPr bwMode="auto">
            <a:xfrm>
              <a:off x="3379" y="3385"/>
              <a:ext cx="207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71" name="Rectangle 99"/>
            <p:cNvSpPr>
              <a:spLocks noChangeArrowheads="1"/>
            </p:cNvSpPr>
            <p:nvPr/>
          </p:nvSpPr>
          <p:spPr bwMode="auto">
            <a:xfrm>
              <a:off x="3586" y="3385"/>
              <a:ext cx="207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72" name="Rectangle 100"/>
            <p:cNvSpPr>
              <a:spLocks noChangeArrowheads="1"/>
            </p:cNvSpPr>
            <p:nvPr/>
          </p:nvSpPr>
          <p:spPr bwMode="auto">
            <a:xfrm>
              <a:off x="4206" y="3385"/>
              <a:ext cx="207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73" name="Rectangle 101"/>
            <p:cNvSpPr>
              <a:spLocks noChangeArrowheads="1"/>
            </p:cNvSpPr>
            <p:nvPr/>
          </p:nvSpPr>
          <p:spPr bwMode="auto">
            <a:xfrm>
              <a:off x="3793" y="3385"/>
              <a:ext cx="206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74" name="Rectangle 102"/>
            <p:cNvSpPr>
              <a:spLocks noChangeArrowheads="1"/>
            </p:cNvSpPr>
            <p:nvPr/>
          </p:nvSpPr>
          <p:spPr bwMode="auto">
            <a:xfrm>
              <a:off x="3999" y="3385"/>
              <a:ext cx="207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75" name="Rectangle 103"/>
            <p:cNvSpPr>
              <a:spLocks noChangeArrowheads="1"/>
            </p:cNvSpPr>
            <p:nvPr/>
          </p:nvSpPr>
          <p:spPr bwMode="auto">
            <a:xfrm>
              <a:off x="4413" y="3385"/>
              <a:ext cx="207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76" name="Rectangle 104"/>
            <p:cNvSpPr>
              <a:spLocks noChangeArrowheads="1"/>
            </p:cNvSpPr>
            <p:nvPr/>
          </p:nvSpPr>
          <p:spPr bwMode="auto">
            <a:xfrm>
              <a:off x="4620" y="3385"/>
              <a:ext cx="207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77" name="Rectangle 105"/>
            <p:cNvSpPr>
              <a:spLocks noChangeArrowheads="1"/>
            </p:cNvSpPr>
            <p:nvPr/>
          </p:nvSpPr>
          <p:spPr bwMode="auto">
            <a:xfrm>
              <a:off x="4827" y="3385"/>
              <a:ext cx="206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78" name="Rectangle 106"/>
            <p:cNvSpPr>
              <a:spLocks noChangeArrowheads="1"/>
            </p:cNvSpPr>
            <p:nvPr/>
          </p:nvSpPr>
          <p:spPr bwMode="auto">
            <a:xfrm>
              <a:off x="5033" y="3385"/>
              <a:ext cx="207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79" name="Rectangle 107"/>
            <p:cNvSpPr>
              <a:spLocks noChangeArrowheads="1"/>
            </p:cNvSpPr>
            <p:nvPr/>
          </p:nvSpPr>
          <p:spPr bwMode="auto">
            <a:xfrm>
              <a:off x="5240" y="3385"/>
              <a:ext cx="207" cy="33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0" name="Rectangle 108"/>
            <p:cNvSpPr>
              <a:spLocks noChangeArrowheads="1"/>
            </p:cNvSpPr>
            <p:nvPr/>
          </p:nvSpPr>
          <p:spPr bwMode="auto">
            <a:xfrm>
              <a:off x="3379" y="3720"/>
              <a:ext cx="207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1" name="Rectangle 109"/>
            <p:cNvSpPr>
              <a:spLocks noChangeArrowheads="1"/>
            </p:cNvSpPr>
            <p:nvPr/>
          </p:nvSpPr>
          <p:spPr bwMode="auto">
            <a:xfrm>
              <a:off x="3586" y="3720"/>
              <a:ext cx="207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2" name="Rectangle 110"/>
            <p:cNvSpPr>
              <a:spLocks noChangeArrowheads="1"/>
            </p:cNvSpPr>
            <p:nvPr/>
          </p:nvSpPr>
          <p:spPr bwMode="auto">
            <a:xfrm>
              <a:off x="3793" y="3720"/>
              <a:ext cx="206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3" name="Rectangle 111"/>
            <p:cNvSpPr>
              <a:spLocks noChangeArrowheads="1"/>
            </p:cNvSpPr>
            <p:nvPr/>
          </p:nvSpPr>
          <p:spPr bwMode="auto">
            <a:xfrm>
              <a:off x="3999" y="3720"/>
              <a:ext cx="207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4" name="Rectangle 112"/>
            <p:cNvSpPr>
              <a:spLocks noChangeArrowheads="1"/>
            </p:cNvSpPr>
            <p:nvPr/>
          </p:nvSpPr>
          <p:spPr bwMode="auto">
            <a:xfrm>
              <a:off x="4206" y="3720"/>
              <a:ext cx="207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5" name="Rectangle 113"/>
            <p:cNvSpPr>
              <a:spLocks noChangeArrowheads="1"/>
            </p:cNvSpPr>
            <p:nvPr/>
          </p:nvSpPr>
          <p:spPr bwMode="auto">
            <a:xfrm>
              <a:off x="4413" y="3720"/>
              <a:ext cx="207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6" name="Rectangle 114"/>
            <p:cNvSpPr>
              <a:spLocks noChangeArrowheads="1"/>
            </p:cNvSpPr>
            <p:nvPr/>
          </p:nvSpPr>
          <p:spPr bwMode="auto">
            <a:xfrm>
              <a:off x="4620" y="3720"/>
              <a:ext cx="207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7" name="Rectangle 115"/>
            <p:cNvSpPr>
              <a:spLocks noChangeArrowheads="1"/>
            </p:cNvSpPr>
            <p:nvPr/>
          </p:nvSpPr>
          <p:spPr bwMode="auto">
            <a:xfrm>
              <a:off x="5240" y="3720"/>
              <a:ext cx="207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8" name="Rectangle 116"/>
            <p:cNvSpPr>
              <a:spLocks noChangeArrowheads="1"/>
            </p:cNvSpPr>
            <p:nvPr/>
          </p:nvSpPr>
          <p:spPr bwMode="auto">
            <a:xfrm>
              <a:off x="5033" y="3720"/>
              <a:ext cx="207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989" name="Rectangle 117"/>
            <p:cNvSpPr>
              <a:spLocks noChangeArrowheads="1"/>
            </p:cNvSpPr>
            <p:nvPr/>
          </p:nvSpPr>
          <p:spPr bwMode="auto">
            <a:xfrm>
              <a:off x="4827" y="3720"/>
              <a:ext cx="206" cy="43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7990" name="AutoShape 118"/>
          <p:cNvSpPr>
            <a:spLocks noChangeArrowheads="1"/>
          </p:cNvSpPr>
          <p:nvPr/>
        </p:nvSpPr>
        <p:spPr bwMode="auto">
          <a:xfrm>
            <a:off x="977900" y="3216275"/>
            <a:ext cx="976313" cy="865188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FFC8C8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07991" name="AutoShape 119"/>
          <p:cNvSpPr>
            <a:spLocks noChangeArrowheads="1"/>
          </p:cNvSpPr>
          <p:nvPr/>
        </p:nvSpPr>
        <p:spPr bwMode="auto">
          <a:xfrm rot="10800000">
            <a:off x="7202488" y="3228975"/>
            <a:ext cx="976312" cy="865188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FFC8C8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5" name="Group 130"/>
          <p:cNvGrpSpPr>
            <a:grpSpLocks/>
          </p:cNvGrpSpPr>
          <p:nvPr/>
        </p:nvGrpSpPr>
        <p:grpSpPr bwMode="auto">
          <a:xfrm>
            <a:off x="4591050" y="5353050"/>
            <a:ext cx="1655763" cy="355600"/>
            <a:chOff x="2699" y="3407"/>
            <a:chExt cx="1043" cy="224"/>
          </a:xfrm>
        </p:grpSpPr>
        <p:sp>
          <p:nvSpPr>
            <p:cNvPr id="207996" name="Line 124"/>
            <p:cNvSpPr>
              <a:spLocks noChangeShapeType="1"/>
            </p:cNvSpPr>
            <p:nvPr/>
          </p:nvSpPr>
          <p:spPr bwMode="auto">
            <a:xfrm>
              <a:off x="3325" y="3407"/>
              <a:ext cx="2" cy="2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207997" name="Line 125"/>
            <p:cNvSpPr>
              <a:spLocks noChangeShapeType="1"/>
            </p:cNvSpPr>
            <p:nvPr/>
          </p:nvSpPr>
          <p:spPr bwMode="auto">
            <a:xfrm>
              <a:off x="3116" y="3407"/>
              <a:ext cx="2" cy="2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207998" name="Line 126"/>
            <p:cNvSpPr>
              <a:spLocks noChangeShapeType="1"/>
            </p:cNvSpPr>
            <p:nvPr/>
          </p:nvSpPr>
          <p:spPr bwMode="auto">
            <a:xfrm>
              <a:off x="2699" y="3521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208000" name="Line 128"/>
            <p:cNvSpPr>
              <a:spLocks noChangeShapeType="1"/>
            </p:cNvSpPr>
            <p:nvPr/>
          </p:nvSpPr>
          <p:spPr bwMode="auto">
            <a:xfrm flipH="1">
              <a:off x="3334" y="3521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8001" name="Text Box 129"/>
          <p:cNvSpPr txBox="1">
            <a:spLocks noChangeArrowheads="1"/>
          </p:cNvSpPr>
          <p:nvPr/>
        </p:nvSpPr>
        <p:spPr bwMode="auto">
          <a:xfrm>
            <a:off x="4157663" y="5657850"/>
            <a:ext cx="2565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pt-BR" sz="3200" b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GaAs</a:t>
            </a:r>
            <a:r>
              <a:rPr lang="pt-BR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= 5,65 Å</a:t>
            </a:r>
            <a:endParaRPr lang="en-US" sz="32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6" name="Group 139"/>
          <p:cNvGrpSpPr>
            <a:grpSpLocks/>
          </p:cNvGrpSpPr>
          <p:nvPr/>
        </p:nvGrpSpPr>
        <p:grpSpPr bwMode="auto">
          <a:xfrm>
            <a:off x="4111625" y="2005013"/>
            <a:ext cx="2474913" cy="1003300"/>
            <a:chOff x="2397" y="1298"/>
            <a:chExt cx="1559" cy="632"/>
          </a:xfrm>
        </p:grpSpPr>
        <p:grpSp>
          <p:nvGrpSpPr>
            <p:cNvPr id="7" name="Group 136"/>
            <p:cNvGrpSpPr>
              <a:grpSpLocks/>
            </p:cNvGrpSpPr>
            <p:nvPr/>
          </p:nvGrpSpPr>
          <p:grpSpPr bwMode="auto">
            <a:xfrm>
              <a:off x="2600" y="1706"/>
              <a:ext cx="1151" cy="224"/>
              <a:chOff x="2600" y="1706"/>
              <a:chExt cx="1151" cy="224"/>
            </a:xfrm>
          </p:grpSpPr>
          <p:sp>
            <p:nvSpPr>
              <p:cNvPr id="208004" name="Line 132"/>
              <p:cNvSpPr>
                <a:spLocks noChangeShapeType="1"/>
              </p:cNvSpPr>
              <p:nvPr/>
            </p:nvSpPr>
            <p:spPr bwMode="auto">
              <a:xfrm>
                <a:off x="3334" y="1706"/>
                <a:ext cx="2" cy="2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8005" name="Line 133"/>
              <p:cNvSpPr>
                <a:spLocks noChangeShapeType="1"/>
              </p:cNvSpPr>
              <p:nvPr/>
            </p:nvSpPr>
            <p:spPr bwMode="auto">
              <a:xfrm>
                <a:off x="3017" y="1706"/>
                <a:ext cx="2" cy="2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8006" name="Line 134"/>
              <p:cNvSpPr>
                <a:spLocks noChangeShapeType="1"/>
              </p:cNvSpPr>
              <p:nvPr/>
            </p:nvSpPr>
            <p:spPr bwMode="auto">
              <a:xfrm>
                <a:off x="2600" y="1820"/>
                <a:ext cx="4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8007" name="Line 135"/>
              <p:cNvSpPr>
                <a:spLocks noChangeShapeType="1"/>
              </p:cNvSpPr>
              <p:nvPr/>
            </p:nvSpPr>
            <p:spPr bwMode="auto">
              <a:xfrm flipH="1">
                <a:off x="3343" y="1820"/>
                <a:ext cx="4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08010" name="Text Box 138"/>
            <p:cNvSpPr txBox="1">
              <a:spLocks noChangeArrowheads="1"/>
            </p:cNvSpPr>
            <p:nvPr/>
          </p:nvSpPr>
          <p:spPr bwMode="auto">
            <a:xfrm>
              <a:off x="2397" y="1298"/>
              <a:ext cx="1559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</a:t>
              </a:r>
              <a:r>
                <a:rPr lang="pt-BR" sz="3200" b="1" baseline="-25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InAs</a:t>
              </a:r>
              <a:r>
                <a:rPr lang="pt-BR" sz="32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= 6,08 Å</a:t>
              </a:r>
              <a:endPara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08012" name="Text Box 140"/>
          <p:cNvSpPr txBox="1">
            <a:spLocks noChangeArrowheads="1"/>
          </p:cNvSpPr>
          <p:nvPr/>
        </p:nvSpPr>
        <p:spPr bwMode="auto">
          <a:xfrm>
            <a:off x="6691313" y="4538663"/>
            <a:ext cx="14557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Substrato</a:t>
            </a:r>
          </a:p>
          <a:p>
            <a:r>
              <a:rPr lang="pt-BR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 GaAs</a:t>
            </a:r>
            <a:endParaRPr lang="en-US" sz="24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8013" name="AutoShape 141"/>
          <p:cNvSpPr>
            <a:spLocks/>
          </p:cNvSpPr>
          <p:nvPr/>
        </p:nvSpPr>
        <p:spPr bwMode="auto">
          <a:xfrm>
            <a:off x="6462713" y="4668838"/>
            <a:ext cx="144462" cy="576262"/>
          </a:xfrm>
          <a:prstGeom prst="rightBrace">
            <a:avLst>
              <a:gd name="adj1" fmla="val 33242"/>
              <a:gd name="adj2" fmla="val 50000"/>
            </a:avLst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08017" name="Rectangle 145"/>
          <p:cNvSpPr>
            <a:spLocks noChangeArrowheads="1"/>
          </p:cNvSpPr>
          <p:nvPr/>
        </p:nvSpPr>
        <p:spPr bwMode="auto">
          <a:xfrm>
            <a:off x="3157538" y="4287838"/>
            <a:ext cx="71437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08018" name="Rectangle 146"/>
          <p:cNvSpPr>
            <a:spLocks noChangeArrowheads="1"/>
          </p:cNvSpPr>
          <p:nvPr/>
        </p:nvSpPr>
        <p:spPr bwMode="auto">
          <a:xfrm>
            <a:off x="2268538" y="3446463"/>
            <a:ext cx="71437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8" name="Group 149"/>
          <p:cNvGrpSpPr>
            <a:grpSpLocks/>
          </p:cNvGrpSpPr>
          <p:nvPr/>
        </p:nvGrpSpPr>
        <p:grpSpPr bwMode="auto">
          <a:xfrm>
            <a:off x="387350" y="4324350"/>
            <a:ext cx="2770188" cy="1625600"/>
            <a:chOff x="244" y="2759"/>
            <a:chExt cx="1745" cy="1024"/>
          </a:xfrm>
        </p:grpSpPr>
        <p:sp>
          <p:nvSpPr>
            <p:cNvPr id="208016" name="Text Box 144"/>
            <p:cNvSpPr txBox="1">
              <a:spLocks noChangeArrowheads="1"/>
            </p:cNvSpPr>
            <p:nvPr/>
          </p:nvSpPr>
          <p:spPr bwMode="auto">
            <a:xfrm>
              <a:off x="244" y="3035"/>
              <a:ext cx="1050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Filme</a:t>
              </a:r>
            </a:p>
            <a:p>
              <a:pPr algn="ctr"/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tensionado </a:t>
              </a:r>
            </a:p>
            <a:p>
              <a:pPr algn="ctr"/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 InAs</a:t>
              </a:r>
              <a:endParaRPr 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208019" name="AutoShape 147"/>
            <p:cNvCxnSpPr>
              <a:cxnSpLocks noChangeShapeType="1"/>
              <a:stCxn id="208016" idx="0"/>
              <a:endCxn id="208017" idx="1"/>
            </p:cNvCxnSpPr>
            <p:nvPr/>
          </p:nvCxnSpPr>
          <p:spPr bwMode="auto">
            <a:xfrm rot="16200000">
              <a:off x="1241" y="2287"/>
              <a:ext cx="276" cy="122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oval" w="lg" len="lg"/>
            </a:ln>
            <a:effectLst/>
          </p:spPr>
        </p:cxnSp>
      </p:grpSp>
      <p:grpSp>
        <p:nvGrpSpPr>
          <p:cNvPr id="9" name="Group 150"/>
          <p:cNvGrpSpPr>
            <a:grpSpLocks/>
          </p:cNvGrpSpPr>
          <p:nvPr/>
        </p:nvGrpSpPr>
        <p:grpSpPr bwMode="auto">
          <a:xfrm>
            <a:off x="425450" y="1644650"/>
            <a:ext cx="1879600" cy="1801813"/>
            <a:chOff x="268" y="1071"/>
            <a:chExt cx="1184" cy="1135"/>
          </a:xfrm>
        </p:grpSpPr>
        <p:sp>
          <p:nvSpPr>
            <p:cNvPr id="208014" name="Text Box 142"/>
            <p:cNvSpPr txBox="1">
              <a:spLocks noChangeArrowheads="1"/>
            </p:cNvSpPr>
            <p:nvPr/>
          </p:nvSpPr>
          <p:spPr bwMode="auto">
            <a:xfrm>
              <a:off x="268" y="1071"/>
              <a:ext cx="1002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Filme </a:t>
              </a:r>
              <a:r>
                <a:rPr lang="pt-BR" sz="2400" b="1">
                  <a:solidFill>
                    <a:srgbClr val="FF66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não</a:t>
              </a:r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</a:p>
            <a:p>
              <a:pPr algn="ctr"/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tensionado</a:t>
              </a:r>
            </a:p>
            <a:p>
              <a:pPr algn="ctr"/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 InAs</a:t>
              </a:r>
              <a:endParaRPr lang="en-US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208020" name="AutoShape 148"/>
            <p:cNvCxnSpPr>
              <a:cxnSpLocks noChangeShapeType="1"/>
              <a:stCxn id="208014" idx="3"/>
              <a:endCxn id="208018" idx="0"/>
            </p:cNvCxnSpPr>
            <p:nvPr/>
          </p:nvCxnSpPr>
          <p:spPr bwMode="auto">
            <a:xfrm>
              <a:off x="1270" y="1445"/>
              <a:ext cx="182" cy="761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oval" w="lg" len="lg"/>
            </a:ln>
            <a:effectLst/>
          </p:spPr>
        </p:cxnSp>
      </p:grpSp>
      <p:grpSp>
        <p:nvGrpSpPr>
          <p:cNvPr id="10" name="Group 159"/>
          <p:cNvGrpSpPr>
            <a:grpSpLocks/>
          </p:cNvGrpSpPr>
          <p:nvPr/>
        </p:nvGrpSpPr>
        <p:grpSpPr bwMode="auto">
          <a:xfrm>
            <a:off x="2424113" y="2133600"/>
            <a:ext cx="4562475" cy="647700"/>
            <a:chOff x="1527" y="1162"/>
            <a:chExt cx="2874" cy="408"/>
          </a:xfrm>
        </p:grpSpPr>
        <p:sp>
          <p:nvSpPr>
            <p:cNvPr id="208029" name="AutoShape 157"/>
            <p:cNvSpPr>
              <a:spLocks noChangeArrowheads="1"/>
            </p:cNvSpPr>
            <p:nvPr/>
          </p:nvSpPr>
          <p:spPr bwMode="auto">
            <a:xfrm>
              <a:off x="1543" y="1162"/>
              <a:ext cx="2858" cy="4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48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8023" name="Text Box 151"/>
            <p:cNvSpPr txBox="1">
              <a:spLocks noChangeArrowheads="1"/>
            </p:cNvSpPr>
            <p:nvPr/>
          </p:nvSpPr>
          <p:spPr bwMode="auto">
            <a:xfrm>
              <a:off x="1527" y="1173"/>
              <a:ext cx="2867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3200">
                  <a:solidFill>
                    <a:srgbClr val="000000"/>
                  </a:solidFill>
                </a:rPr>
                <a:t>Tensão  </a:t>
              </a:r>
              <a:r>
                <a:rPr lang="pt-BR" sz="3200">
                  <a:solidFill>
                    <a:srgbClr val="000000"/>
                  </a:solidFill>
                  <a:latin typeface="UniversalMath1 BT" pitchFamily="18" charset="2"/>
                </a:rPr>
                <a:t>a</a:t>
              </a:r>
              <a:r>
                <a:rPr lang="pt-BR" sz="3200">
                  <a:solidFill>
                    <a:srgbClr val="000000"/>
                  </a:solidFill>
                </a:rPr>
                <a:t>  Espessura, d</a:t>
              </a:r>
              <a:r>
                <a:rPr lang="pt-BR" sz="3200" baseline="-25000">
                  <a:solidFill>
                    <a:srgbClr val="000000"/>
                  </a:solidFill>
                </a:rPr>
                <a:t>InAs</a:t>
              </a:r>
              <a:endParaRPr 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56"/>
          <p:cNvGrpSpPr>
            <a:grpSpLocks/>
          </p:cNvGrpSpPr>
          <p:nvPr/>
        </p:nvGrpSpPr>
        <p:grpSpPr bwMode="auto">
          <a:xfrm>
            <a:off x="6456363" y="3417888"/>
            <a:ext cx="1108075" cy="1203325"/>
            <a:chOff x="4067" y="1962"/>
            <a:chExt cx="698" cy="758"/>
          </a:xfrm>
        </p:grpSpPr>
        <p:sp>
          <p:nvSpPr>
            <p:cNvPr id="208026" name="AutoShape 154"/>
            <p:cNvSpPr>
              <a:spLocks/>
            </p:cNvSpPr>
            <p:nvPr/>
          </p:nvSpPr>
          <p:spPr bwMode="auto">
            <a:xfrm>
              <a:off x="4067" y="1962"/>
              <a:ext cx="109" cy="758"/>
            </a:xfrm>
            <a:prstGeom prst="rightBrace">
              <a:avLst>
                <a:gd name="adj1" fmla="val 57951"/>
                <a:gd name="adj2" fmla="val 50000"/>
              </a:avLst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8027" name="Text Box 155"/>
            <p:cNvSpPr txBox="1">
              <a:spLocks noChangeArrowheads="1"/>
            </p:cNvSpPr>
            <p:nvPr/>
          </p:nvSpPr>
          <p:spPr bwMode="auto">
            <a:xfrm>
              <a:off x="4195" y="2152"/>
              <a:ext cx="57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32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</a:t>
              </a:r>
              <a:r>
                <a:rPr lang="pt-BR" sz="3200" baseline="-25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InAs</a:t>
              </a:r>
              <a:endParaRPr lang="en-US" sz="3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cxnSp>
        <p:nvCxnSpPr>
          <p:cNvPr id="208032" name="AutoShape 160"/>
          <p:cNvCxnSpPr>
            <a:cxnSpLocks noChangeShapeType="1"/>
            <a:stCxn id="208023" idx="3"/>
            <a:endCxn id="208027" idx="3"/>
          </p:cNvCxnSpPr>
          <p:nvPr/>
        </p:nvCxnSpPr>
        <p:spPr bwMode="auto">
          <a:xfrm>
            <a:off x="6975475" y="2441575"/>
            <a:ext cx="588963" cy="1568450"/>
          </a:xfrm>
          <a:prstGeom prst="bentConnector3">
            <a:avLst>
              <a:gd name="adj1" fmla="val 173315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0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0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2079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2079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8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208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990" grpId="0" animBg="1"/>
      <p:bldP spid="207990" grpId="1" animBg="1"/>
      <p:bldP spid="207991" grpId="0" animBg="1"/>
      <p:bldP spid="20799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95" name="Text Box 47"/>
          <p:cNvSpPr txBox="1">
            <a:spLocks noChangeArrowheads="1"/>
          </p:cNvSpPr>
          <p:nvPr/>
        </p:nvSpPr>
        <p:spPr bwMode="auto">
          <a:xfrm>
            <a:off x="179388" y="266700"/>
            <a:ext cx="87852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pt-BR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Pontos-quânticos de InAs auto-organizados</a:t>
            </a: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381000" y="4367213"/>
            <a:ext cx="8583613" cy="1089025"/>
            <a:chOff x="240" y="2751"/>
            <a:chExt cx="5407" cy="686"/>
          </a:xfrm>
        </p:grpSpPr>
        <p:grpSp>
          <p:nvGrpSpPr>
            <p:cNvPr id="3" name="Group 63"/>
            <p:cNvGrpSpPr>
              <a:grpSpLocks/>
            </p:cNvGrpSpPr>
            <p:nvPr/>
          </p:nvGrpSpPr>
          <p:grpSpPr bwMode="auto">
            <a:xfrm>
              <a:off x="240" y="2751"/>
              <a:ext cx="1215" cy="518"/>
              <a:chOff x="240" y="2751"/>
              <a:chExt cx="1215" cy="518"/>
            </a:xfrm>
          </p:grpSpPr>
          <p:sp>
            <p:nvSpPr>
              <p:cNvPr id="206872" name="Oval 24"/>
              <p:cNvSpPr>
                <a:spLocks noChangeArrowheads="1"/>
              </p:cNvSpPr>
              <p:nvPr/>
            </p:nvSpPr>
            <p:spPr bwMode="auto">
              <a:xfrm>
                <a:off x="585" y="2924"/>
                <a:ext cx="346" cy="230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73" name="Rectangle 25" descr="heteroestrutura-textura"/>
              <p:cNvSpPr>
                <a:spLocks noChangeArrowheads="1"/>
              </p:cNvSpPr>
              <p:nvPr/>
            </p:nvSpPr>
            <p:spPr bwMode="auto">
              <a:xfrm>
                <a:off x="240" y="3096"/>
                <a:ext cx="1209" cy="173"/>
              </a:xfrm>
              <a:prstGeom prst="rect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74" name="Rectangle 26"/>
              <p:cNvSpPr>
                <a:spLocks noChangeArrowheads="1"/>
              </p:cNvSpPr>
              <p:nvPr/>
            </p:nvSpPr>
            <p:spPr bwMode="auto">
              <a:xfrm>
                <a:off x="240" y="3039"/>
                <a:ext cx="1209" cy="57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75" name="Freeform 27"/>
              <p:cNvSpPr>
                <a:spLocks/>
              </p:cNvSpPr>
              <p:nvPr/>
            </p:nvSpPr>
            <p:spPr bwMode="auto">
              <a:xfrm>
                <a:off x="240" y="2751"/>
                <a:ext cx="345" cy="288"/>
              </a:xfrm>
              <a:custGeom>
                <a:avLst/>
                <a:gdLst/>
                <a:ahLst/>
                <a:cxnLst>
                  <a:cxn ang="0">
                    <a:pos x="0" y="720"/>
                  </a:cxn>
                  <a:cxn ang="0">
                    <a:pos x="432" y="0"/>
                  </a:cxn>
                  <a:cxn ang="0">
                    <a:pos x="864" y="720"/>
                  </a:cxn>
                </a:cxnLst>
                <a:rect l="0" t="0" r="r" b="b"/>
                <a:pathLst>
                  <a:path w="864" h="720">
                    <a:moveTo>
                      <a:pt x="0" y="720"/>
                    </a:moveTo>
                    <a:cubicBezTo>
                      <a:pt x="144" y="360"/>
                      <a:pt x="288" y="0"/>
                      <a:pt x="432" y="0"/>
                    </a:cubicBezTo>
                    <a:cubicBezTo>
                      <a:pt x="576" y="0"/>
                      <a:pt x="792" y="600"/>
                      <a:pt x="864" y="720"/>
                    </a:cubicBezTo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76" name="Freeform 28"/>
              <p:cNvSpPr>
                <a:spLocks/>
              </p:cNvSpPr>
              <p:nvPr/>
            </p:nvSpPr>
            <p:spPr bwMode="auto">
              <a:xfrm>
                <a:off x="413" y="2933"/>
                <a:ext cx="47" cy="101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7" y="151"/>
                  </a:cxn>
                  <a:cxn ang="0">
                    <a:pos x="84" y="84"/>
                  </a:cxn>
                  <a:cxn ang="0">
                    <a:pos x="118" y="0"/>
                  </a:cxn>
                </a:cxnLst>
                <a:rect l="0" t="0" r="r" b="b"/>
                <a:pathLst>
                  <a:path w="118" h="252">
                    <a:moveTo>
                      <a:pt x="0" y="252"/>
                    </a:moveTo>
                    <a:cubicBezTo>
                      <a:pt x="6" y="218"/>
                      <a:pt x="2" y="182"/>
                      <a:pt x="17" y="151"/>
                    </a:cubicBezTo>
                    <a:cubicBezTo>
                      <a:pt x="31" y="123"/>
                      <a:pt x="84" y="84"/>
                      <a:pt x="84" y="84"/>
                    </a:cubicBezTo>
                    <a:cubicBezTo>
                      <a:pt x="105" y="22"/>
                      <a:pt x="93" y="50"/>
                      <a:pt x="118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77" name="Freeform 29"/>
              <p:cNvSpPr>
                <a:spLocks/>
              </p:cNvSpPr>
              <p:nvPr/>
            </p:nvSpPr>
            <p:spPr bwMode="auto">
              <a:xfrm>
                <a:off x="276" y="2884"/>
                <a:ext cx="122" cy="76"/>
              </a:xfrm>
              <a:custGeom>
                <a:avLst/>
                <a:gdLst/>
                <a:ahLst/>
                <a:cxnLst>
                  <a:cxn ang="0">
                    <a:pos x="306" y="138"/>
                  </a:cxn>
                  <a:cxn ang="0">
                    <a:pos x="256" y="4"/>
                  </a:cxn>
                  <a:cxn ang="0">
                    <a:pos x="189" y="21"/>
                  </a:cxn>
                  <a:cxn ang="0">
                    <a:pos x="105" y="138"/>
                  </a:cxn>
                  <a:cxn ang="0">
                    <a:pos x="5" y="188"/>
                  </a:cxn>
                </a:cxnLst>
                <a:rect l="0" t="0" r="r" b="b"/>
                <a:pathLst>
                  <a:path w="306" h="188">
                    <a:moveTo>
                      <a:pt x="306" y="138"/>
                    </a:moveTo>
                    <a:cubicBezTo>
                      <a:pt x="305" y="130"/>
                      <a:pt x="304" y="12"/>
                      <a:pt x="256" y="4"/>
                    </a:cubicBezTo>
                    <a:cubicBezTo>
                      <a:pt x="233" y="0"/>
                      <a:pt x="211" y="15"/>
                      <a:pt x="189" y="21"/>
                    </a:cubicBezTo>
                    <a:cubicBezTo>
                      <a:pt x="173" y="68"/>
                      <a:pt x="164" y="118"/>
                      <a:pt x="105" y="138"/>
                    </a:cubicBezTo>
                    <a:cubicBezTo>
                      <a:pt x="0" y="174"/>
                      <a:pt x="5" y="137"/>
                      <a:pt x="5" y="188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78" name="Freeform 30"/>
              <p:cNvSpPr>
                <a:spLocks/>
              </p:cNvSpPr>
              <p:nvPr/>
            </p:nvSpPr>
            <p:spPr bwMode="auto">
              <a:xfrm>
                <a:off x="380" y="2786"/>
                <a:ext cx="85" cy="180"/>
              </a:xfrm>
              <a:custGeom>
                <a:avLst/>
                <a:gdLst/>
                <a:ahLst/>
                <a:cxnLst>
                  <a:cxn ang="0">
                    <a:pos x="212" y="452"/>
                  </a:cxn>
                  <a:cxn ang="0">
                    <a:pos x="94" y="335"/>
                  </a:cxn>
                  <a:cxn ang="0">
                    <a:pos x="27" y="268"/>
                  </a:cxn>
                  <a:cxn ang="0">
                    <a:pos x="11" y="0"/>
                  </a:cxn>
                </a:cxnLst>
                <a:rect l="0" t="0" r="r" b="b"/>
                <a:pathLst>
                  <a:path w="212" h="452">
                    <a:moveTo>
                      <a:pt x="212" y="452"/>
                    </a:moveTo>
                    <a:cubicBezTo>
                      <a:pt x="154" y="414"/>
                      <a:pt x="138" y="386"/>
                      <a:pt x="94" y="335"/>
                    </a:cubicBezTo>
                    <a:cubicBezTo>
                      <a:pt x="73" y="311"/>
                      <a:pt x="27" y="268"/>
                      <a:pt x="27" y="268"/>
                    </a:cubicBezTo>
                    <a:cubicBezTo>
                      <a:pt x="0" y="124"/>
                      <a:pt x="11" y="213"/>
                      <a:pt x="11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79" name="Freeform 31"/>
              <p:cNvSpPr>
                <a:spLocks/>
              </p:cNvSpPr>
              <p:nvPr/>
            </p:nvSpPr>
            <p:spPr bwMode="auto">
              <a:xfrm>
                <a:off x="416" y="2819"/>
                <a:ext cx="67" cy="109"/>
              </a:xfrm>
              <a:custGeom>
                <a:avLst/>
                <a:gdLst/>
                <a:ahLst/>
                <a:cxnLst>
                  <a:cxn ang="0">
                    <a:pos x="22" y="251"/>
                  </a:cxn>
                  <a:cxn ang="0">
                    <a:pos x="89" y="184"/>
                  </a:cxn>
                  <a:cxn ang="0">
                    <a:pos x="139" y="167"/>
                  </a:cxn>
                  <a:cxn ang="0">
                    <a:pos x="156" y="0"/>
                  </a:cxn>
                </a:cxnLst>
                <a:rect l="0" t="0" r="r" b="b"/>
                <a:pathLst>
                  <a:path w="169" h="273">
                    <a:moveTo>
                      <a:pt x="22" y="251"/>
                    </a:moveTo>
                    <a:cubicBezTo>
                      <a:pt x="155" y="206"/>
                      <a:pt x="0" y="273"/>
                      <a:pt x="89" y="184"/>
                    </a:cubicBezTo>
                    <a:cubicBezTo>
                      <a:pt x="101" y="172"/>
                      <a:pt x="122" y="173"/>
                      <a:pt x="139" y="167"/>
                    </a:cubicBezTo>
                    <a:cubicBezTo>
                      <a:pt x="169" y="80"/>
                      <a:pt x="156" y="135"/>
                      <a:pt x="156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80" name="Freeform 32"/>
              <p:cNvSpPr>
                <a:spLocks/>
              </p:cNvSpPr>
              <p:nvPr/>
            </p:nvSpPr>
            <p:spPr bwMode="auto">
              <a:xfrm>
                <a:off x="947" y="2768"/>
                <a:ext cx="508" cy="269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101" y="505"/>
                  </a:cxn>
                  <a:cxn ang="0">
                    <a:pos x="134" y="438"/>
                  </a:cxn>
                  <a:cxn ang="0">
                    <a:pos x="168" y="405"/>
                  </a:cxn>
                  <a:cxn ang="0">
                    <a:pos x="184" y="220"/>
                  </a:cxn>
                  <a:cxn ang="0">
                    <a:pos x="268" y="204"/>
                  </a:cxn>
                  <a:cxn ang="0">
                    <a:pos x="369" y="170"/>
                  </a:cxn>
                  <a:cxn ang="0">
                    <a:pos x="452" y="103"/>
                  </a:cxn>
                  <a:cxn ang="0">
                    <a:pos x="536" y="3"/>
                  </a:cxn>
                  <a:cxn ang="0">
                    <a:pos x="703" y="19"/>
                  </a:cxn>
                  <a:cxn ang="0">
                    <a:pos x="720" y="70"/>
                  </a:cxn>
                  <a:cxn ang="0">
                    <a:pos x="821" y="120"/>
                  </a:cxn>
                  <a:cxn ang="0">
                    <a:pos x="1055" y="103"/>
                  </a:cxn>
                  <a:cxn ang="0">
                    <a:pos x="1105" y="187"/>
                  </a:cxn>
                  <a:cxn ang="0">
                    <a:pos x="1156" y="271"/>
                  </a:cxn>
                  <a:cxn ang="0">
                    <a:pos x="1189" y="371"/>
                  </a:cxn>
                  <a:cxn ang="0">
                    <a:pos x="1239" y="572"/>
                  </a:cxn>
                  <a:cxn ang="0">
                    <a:pos x="1256" y="672"/>
                  </a:cxn>
                </a:cxnLst>
                <a:rect l="0" t="0" r="r" b="b"/>
                <a:pathLst>
                  <a:path w="1271" h="672">
                    <a:moveTo>
                      <a:pt x="0" y="672"/>
                    </a:moveTo>
                    <a:cubicBezTo>
                      <a:pt x="20" y="552"/>
                      <a:pt x="8" y="565"/>
                      <a:pt x="101" y="505"/>
                    </a:cubicBezTo>
                    <a:cubicBezTo>
                      <a:pt x="112" y="483"/>
                      <a:pt x="120" y="459"/>
                      <a:pt x="134" y="438"/>
                    </a:cubicBezTo>
                    <a:cubicBezTo>
                      <a:pt x="143" y="425"/>
                      <a:pt x="164" y="420"/>
                      <a:pt x="168" y="405"/>
                    </a:cubicBezTo>
                    <a:cubicBezTo>
                      <a:pt x="182" y="345"/>
                      <a:pt x="156" y="275"/>
                      <a:pt x="184" y="220"/>
                    </a:cubicBezTo>
                    <a:cubicBezTo>
                      <a:pt x="197" y="194"/>
                      <a:pt x="240" y="211"/>
                      <a:pt x="268" y="204"/>
                    </a:cubicBezTo>
                    <a:cubicBezTo>
                      <a:pt x="302" y="195"/>
                      <a:pt x="339" y="190"/>
                      <a:pt x="369" y="170"/>
                    </a:cubicBezTo>
                    <a:cubicBezTo>
                      <a:pt x="399" y="150"/>
                      <a:pt x="432" y="134"/>
                      <a:pt x="452" y="103"/>
                    </a:cubicBezTo>
                    <a:cubicBezTo>
                      <a:pt x="519" y="3"/>
                      <a:pt x="446" y="62"/>
                      <a:pt x="536" y="3"/>
                    </a:cubicBezTo>
                    <a:cubicBezTo>
                      <a:pt x="592" y="8"/>
                      <a:pt x="650" y="0"/>
                      <a:pt x="703" y="19"/>
                    </a:cubicBezTo>
                    <a:cubicBezTo>
                      <a:pt x="720" y="25"/>
                      <a:pt x="709" y="56"/>
                      <a:pt x="720" y="70"/>
                    </a:cubicBezTo>
                    <a:cubicBezTo>
                      <a:pt x="743" y="99"/>
                      <a:pt x="789" y="109"/>
                      <a:pt x="821" y="120"/>
                    </a:cubicBezTo>
                    <a:cubicBezTo>
                      <a:pt x="938" y="100"/>
                      <a:pt x="941" y="80"/>
                      <a:pt x="1055" y="103"/>
                    </a:cubicBezTo>
                    <a:cubicBezTo>
                      <a:pt x="1103" y="244"/>
                      <a:pt x="1036" y="72"/>
                      <a:pt x="1105" y="187"/>
                    </a:cubicBezTo>
                    <a:cubicBezTo>
                      <a:pt x="1168" y="293"/>
                      <a:pt x="1072" y="187"/>
                      <a:pt x="1156" y="271"/>
                    </a:cubicBezTo>
                    <a:cubicBezTo>
                      <a:pt x="1167" y="304"/>
                      <a:pt x="1178" y="338"/>
                      <a:pt x="1189" y="371"/>
                    </a:cubicBezTo>
                    <a:cubicBezTo>
                      <a:pt x="1271" y="619"/>
                      <a:pt x="1149" y="479"/>
                      <a:pt x="1239" y="572"/>
                    </a:cubicBezTo>
                    <a:cubicBezTo>
                      <a:pt x="1261" y="638"/>
                      <a:pt x="1256" y="604"/>
                      <a:pt x="1256" y="672"/>
                    </a:cubicBezTo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81" name="Freeform 33"/>
              <p:cNvSpPr>
                <a:spLocks/>
              </p:cNvSpPr>
              <p:nvPr/>
            </p:nvSpPr>
            <p:spPr bwMode="auto">
              <a:xfrm>
                <a:off x="1249" y="2863"/>
                <a:ext cx="146" cy="167"/>
              </a:xfrm>
              <a:custGeom>
                <a:avLst/>
                <a:gdLst/>
                <a:ahLst/>
                <a:cxnLst>
                  <a:cxn ang="0">
                    <a:pos x="32" y="419"/>
                  </a:cxn>
                  <a:cxn ang="0">
                    <a:pos x="99" y="235"/>
                  </a:cxn>
                  <a:cxn ang="0">
                    <a:pos x="116" y="184"/>
                  </a:cxn>
                  <a:cxn ang="0">
                    <a:pos x="283" y="134"/>
                  </a:cxn>
                  <a:cxn ang="0">
                    <a:pos x="350" y="101"/>
                  </a:cxn>
                  <a:cxn ang="0">
                    <a:pos x="350" y="0"/>
                  </a:cxn>
                </a:cxnLst>
                <a:rect l="0" t="0" r="r" b="b"/>
                <a:pathLst>
                  <a:path w="365" h="419">
                    <a:moveTo>
                      <a:pt x="32" y="419"/>
                    </a:moveTo>
                    <a:cubicBezTo>
                      <a:pt x="69" y="86"/>
                      <a:pt x="0" y="360"/>
                      <a:pt x="99" y="235"/>
                    </a:cubicBezTo>
                    <a:cubicBezTo>
                      <a:pt x="110" y="221"/>
                      <a:pt x="100" y="193"/>
                      <a:pt x="116" y="184"/>
                    </a:cubicBezTo>
                    <a:cubicBezTo>
                      <a:pt x="167" y="156"/>
                      <a:pt x="231" y="160"/>
                      <a:pt x="283" y="134"/>
                    </a:cubicBezTo>
                    <a:cubicBezTo>
                      <a:pt x="305" y="123"/>
                      <a:pt x="339" y="123"/>
                      <a:pt x="350" y="101"/>
                    </a:cubicBezTo>
                    <a:cubicBezTo>
                      <a:pt x="365" y="71"/>
                      <a:pt x="350" y="34"/>
                      <a:pt x="35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82" name="Freeform 34"/>
              <p:cNvSpPr>
                <a:spLocks/>
              </p:cNvSpPr>
              <p:nvPr/>
            </p:nvSpPr>
            <p:spPr bwMode="auto">
              <a:xfrm>
                <a:off x="987" y="2886"/>
                <a:ext cx="201" cy="171"/>
              </a:xfrm>
              <a:custGeom>
                <a:avLst/>
                <a:gdLst/>
                <a:ahLst/>
                <a:cxnLst>
                  <a:cxn ang="0">
                    <a:pos x="468" y="393"/>
                  </a:cxn>
                  <a:cxn ang="0">
                    <a:pos x="452" y="309"/>
                  </a:cxn>
                  <a:cxn ang="0">
                    <a:pos x="435" y="109"/>
                  </a:cxn>
                  <a:cxn ang="0">
                    <a:pos x="502" y="42"/>
                  </a:cxn>
                  <a:cxn ang="0">
                    <a:pos x="402" y="8"/>
                  </a:cxn>
                  <a:cxn ang="0">
                    <a:pos x="201" y="58"/>
                  </a:cxn>
                  <a:cxn ang="0">
                    <a:pos x="184" y="176"/>
                  </a:cxn>
                  <a:cxn ang="0">
                    <a:pos x="134" y="192"/>
                  </a:cxn>
                  <a:cxn ang="0">
                    <a:pos x="0" y="192"/>
                  </a:cxn>
                </a:cxnLst>
                <a:rect l="0" t="0" r="r" b="b"/>
                <a:pathLst>
                  <a:path w="502" h="427">
                    <a:moveTo>
                      <a:pt x="468" y="393"/>
                    </a:moveTo>
                    <a:cubicBezTo>
                      <a:pt x="463" y="365"/>
                      <a:pt x="463" y="335"/>
                      <a:pt x="452" y="309"/>
                    </a:cubicBezTo>
                    <a:cubicBezTo>
                      <a:pt x="405" y="199"/>
                      <a:pt x="321" y="427"/>
                      <a:pt x="435" y="109"/>
                    </a:cubicBezTo>
                    <a:cubicBezTo>
                      <a:pt x="446" y="79"/>
                      <a:pt x="502" y="42"/>
                      <a:pt x="502" y="42"/>
                    </a:cubicBezTo>
                    <a:cubicBezTo>
                      <a:pt x="469" y="31"/>
                      <a:pt x="436" y="0"/>
                      <a:pt x="402" y="8"/>
                    </a:cubicBezTo>
                    <a:cubicBezTo>
                      <a:pt x="234" y="46"/>
                      <a:pt x="300" y="26"/>
                      <a:pt x="201" y="58"/>
                    </a:cubicBezTo>
                    <a:cubicBezTo>
                      <a:pt x="195" y="97"/>
                      <a:pt x="202" y="140"/>
                      <a:pt x="184" y="176"/>
                    </a:cubicBezTo>
                    <a:cubicBezTo>
                      <a:pt x="176" y="192"/>
                      <a:pt x="151" y="190"/>
                      <a:pt x="134" y="192"/>
                    </a:cubicBezTo>
                    <a:cubicBezTo>
                      <a:pt x="90" y="196"/>
                      <a:pt x="45" y="192"/>
                      <a:pt x="0" y="192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83" name="Freeform 35"/>
              <p:cNvSpPr>
                <a:spLocks/>
              </p:cNvSpPr>
              <p:nvPr/>
            </p:nvSpPr>
            <p:spPr bwMode="auto">
              <a:xfrm>
                <a:off x="1174" y="2789"/>
                <a:ext cx="101" cy="137"/>
              </a:xfrm>
              <a:custGeom>
                <a:avLst/>
                <a:gdLst/>
                <a:ahLst/>
                <a:cxnLst>
                  <a:cxn ang="0">
                    <a:pos x="0" y="335"/>
                  </a:cxn>
                  <a:cxn ang="0">
                    <a:pos x="235" y="318"/>
                  </a:cxn>
                  <a:cxn ang="0">
                    <a:pos x="218" y="268"/>
                  </a:cxn>
                  <a:cxn ang="0">
                    <a:pos x="134" y="184"/>
                  </a:cxn>
                  <a:cxn ang="0">
                    <a:pos x="118" y="0"/>
                  </a:cxn>
                </a:cxnLst>
                <a:rect l="0" t="0" r="r" b="b"/>
                <a:pathLst>
                  <a:path w="252" h="341">
                    <a:moveTo>
                      <a:pt x="0" y="335"/>
                    </a:moveTo>
                    <a:cubicBezTo>
                      <a:pt x="78" y="329"/>
                      <a:pt x="160" y="341"/>
                      <a:pt x="235" y="318"/>
                    </a:cubicBezTo>
                    <a:cubicBezTo>
                      <a:pt x="252" y="313"/>
                      <a:pt x="229" y="282"/>
                      <a:pt x="218" y="268"/>
                    </a:cubicBezTo>
                    <a:cubicBezTo>
                      <a:pt x="194" y="236"/>
                      <a:pt x="134" y="184"/>
                      <a:pt x="134" y="184"/>
                    </a:cubicBezTo>
                    <a:cubicBezTo>
                      <a:pt x="112" y="67"/>
                      <a:pt x="118" y="129"/>
                      <a:pt x="118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06900" name="Text Box 52"/>
            <p:cNvSpPr txBox="1">
              <a:spLocks noChangeArrowheads="1"/>
            </p:cNvSpPr>
            <p:nvPr/>
          </p:nvSpPr>
          <p:spPr bwMode="auto">
            <a:xfrm>
              <a:off x="1632" y="2919"/>
              <a:ext cx="4015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d</a:t>
              </a:r>
              <a:r>
                <a:rPr lang="pt-BR" sz="2400" b="1" baseline="-25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InAs</a:t>
              </a:r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  2.5 MC	Introdução de defeitos 			nos QDs maiores</a:t>
              </a:r>
            </a:p>
          </p:txBody>
        </p:sp>
        <p:sp>
          <p:nvSpPr>
            <p:cNvPr id="206905" name="AutoShape 57"/>
            <p:cNvSpPr>
              <a:spLocks noChangeArrowheads="1"/>
            </p:cNvSpPr>
            <p:nvPr/>
          </p:nvSpPr>
          <p:spPr bwMode="auto">
            <a:xfrm>
              <a:off x="2950" y="2950"/>
              <a:ext cx="384" cy="1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381000" y="5659438"/>
            <a:ext cx="8763000" cy="1120775"/>
            <a:chOff x="240" y="3565"/>
            <a:chExt cx="5520" cy="706"/>
          </a:xfrm>
        </p:grpSpPr>
        <p:sp>
          <p:nvSpPr>
            <p:cNvPr id="206901" name="Text Box 53"/>
            <p:cNvSpPr txBox="1">
              <a:spLocks noChangeArrowheads="1"/>
            </p:cNvSpPr>
            <p:nvPr/>
          </p:nvSpPr>
          <p:spPr bwMode="auto">
            <a:xfrm>
              <a:off x="1632" y="3753"/>
              <a:ext cx="4128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d</a:t>
              </a:r>
              <a:r>
                <a:rPr lang="pt-BR" sz="2400" b="1" baseline="-25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InAs</a:t>
              </a:r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 &gt; 3.0 MC	Filme contínuo cheio de 			defeitos</a:t>
              </a:r>
            </a:p>
          </p:txBody>
        </p:sp>
        <p:grpSp>
          <p:nvGrpSpPr>
            <p:cNvPr id="5" name="Group 64"/>
            <p:cNvGrpSpPr>
              <a:grpSpLocks/>
            </p:cNvGrpSpPr>
            <p:nvPr/>
          </p:nvGrpSpPr>
          <p:grpSpPr bwMode="auto">
            <a:xfrm>
              <a:off x="240" y="3565"/>
              <a:ext cx="1218" cy="545"/>
              <a:chOff x="240" y="3565"/>
              <a:chExt cx="1218" cy="545"/>
            </a:xfrm>
          </p:grpSpPr>
          <p:sp>
            <p:nvSpPr>
              <p:cNvPr id="206885" name="Rectangle 37" descr="heteroestrutura-textura"/>
              <p:cNvSpPr>
                <a:spLocks noChangeArrowheads="1"/>
              </p:cNvSpPr>
              <p:nvPr/>
            </p:nvSpPr>
            <p:spPr bwMode="auto">
              <a:xfrm>
                <a:off x="243" y="3937"/>
                <a:ext cx="1209" cy="173"/>
              </a:xfrm>
              <a:prstGeom prst="rect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86" name="Rectangle 38"/>
              <p:cNvSpPr>
                <a:spLocks noChangeArrowheads="1"/>
              </p:cNvSpPr>
              <p:nvPr/>
            </p:nvSpPr>
            <p:spPr bwMode="auto">
              <a:xfrm>
                <a:off x="249" y="3649"/>
                <a:ext cx="1209" cy="288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87" name="Freeform 39"/>
              <p:cNvSpPr>
                <a:spLocks/>
              </p:cNvSpPr>
              <p:nvPr/>
            </p:nvSpPr>
            <p:spPr bwMode="auto">
              <a:xfrm>
                <a:off x="240" y="3565"/>
                <a:ext cx="1205" cy="87"/>
              </a:xfrm>
              <a:custGeom>
                <a:avLst/>
                <a:gdLst/>
                <a:ahLst/>
                <a:cxnLst>
                  <a:cxn ang="0">
                    <a:pos x="0" y="217"/>
                  </a:cxn>
                  <a:cxn ang="0">
                    <a:pos x="67" y="184"/>
                  </a:cxn>
                  <a:cxn ang="0">
                    <a:pos x="101" y="150"/>
                  </a:cxn>
                  <a:cxn ang="0">
                    <a:pos x="268" y="134"/>
                  </a:cxn>
                  <a:cxn ang="0">
                    <a:pos x="452" y="67"/>
                  </a:cxn>
                  <a:cxn ang="0">
                    <a:pos x="469" y="16"/>
                  </a:cxn>
                  <a:cxn ang="0">
                    <a:pos x="620" y="33"/>
                  </a:cxn>
                  <a:cxn ang="0">
                    <a:pos x="720" y="67"/>
                  </a:cxn>
                  <a:cxn ang="0">
                    <a:pos x="1055" y="100"/>
                  </a:cxn>
                  <a:cxn ang="0">
                    <a:pos x="1172" y="134"/>
                  </a:cxn>
                  <a:cxn ang="0">
                    <a:pos x="1206" y="33"/>
                  </a:cxn>
                  <a:cxn ang="0">
                    <a:pos x="1306" y="0"/>
                  </a:cxn>
                  <a:cxn ang="0">
                    <a:pos x="1424" y="33"/>
                  </a:cxn>
                  <a:cxn ang="0">
                    <a:pos x="1457" y="67"/>
                  </a:cxn>
                  <a:cxn ang="0">
                    <a:pos x="1624" y="167"/>
                  </a:cxn>
                  <a:cxn ang="0">
                    <a:pos x="1876" y="134"/>
                  </a:cxn>
                  <a:cxn ang="0">
                    <a:pos x="1909" y="100"/>
                  </a:cxn>
                  <a:cxn ang="0">
                    <a:pos x="2010" y="67"/>
                  </a:cxn>
                  <a:cxn ang="0">
                    <a:pos x="2328" y="134"/>
                  </a:cxn>
                  <a:cxn ang="0">
                    <a:pos x="2646" y="117"/>
                  </a:cxn>
                  <a:cxn ang="0">
                    <a:pos x="2746" y="67"/>
                  </a:cxn>
                  <a:cxn ang="0">
                    <a:pos x="2914" y="100"/>
                  </a:cxn>
                  <a:cxn ang="0">
                    <a:pos x="2981" y="167"/>
                  </a:cxn>
                  <a:cxn ang="0">
                    <a:pos x="3014" y="201"/>
                  </a:cxn>
                </a:cxnLst>
                <a:rect l="0" t="0" r="r" b="b"/>
                <a:pathLst>
                  <a:path w="3014" h="217">
                    <a:moveTo>
                      <a:pt x="0" y="217"/>
                    </a:moveTo>
                    <a:cubicBezTo>
                      <a:pt x="22" y="206"/>
                      <a:pt x="46" y="198"/>
                      <a:pt x="67" y="184"/>
                    </a:cubicBezTo>
                    <a:cubicBezTo>
                      <a:pt x="80" y="175"/>
                      <a:pt x="85" y="154"/>
                      <a:pt x="101" y="150"/>
                    </a:cubicBezTo>
                    <a:cubicBezTo>
                      <a:pt x="155" y="137"/>
                      <a:pt x="212" y="139"/>
                      <a:pt x="268" y="134"/>
                    </a:cubicBezTo>
                    <a:cubicBezTo>
                      <a:pt x="324" y="78"/>
                      <a:pt x="380" y="90"/>
                      <a:pt x="452" y="67"/>
                    </a:cubicBezTo>
                    <a:cubicBezTo>
                      <a:pt x="458" y="50"/>
                      <a:pt x="451" y="20"/>
                      <a:pt x="469" y="16"/>
                    </a:cubicBezTo>
                    <a:cubicBezTo>
                      <a:pt x="519" y="6"/>
                      <a:pt x="570" y="23"/>
                      <a:pt x="620" y="33"/>
                    </a:cubicBezTo>
                    <a:cubicBezTo>
                      <a:pt x="655" y="40"/>
                      <a:pt x="685" y="64"/>
                      <a:pt x="720" y="67"/>
                    </a:cubicBezTo>
                    <a:cubicBezTo>
                      <a:pt x="832" y="78"/>
                      <a:pt x="943" y="89"/>
                      <a:pt x="1055" y="100"/>
                    </a:cubicBezTo>
                    <a:cubicBezTo>
                      <a:pt x="1082" y="127"/>
                      <a:pt x="1120" y="194"/>
                      <a:pt x="1172" y="134"/>
                    </a:cubicBezTo>
                    <a:cubicBezTo>
                      <a:pt x="1195" y="107"/>
                      <a:pt x="1172" y="44"/>
                      <a:pt x="1206" y="33"/>
                    </a:cubicBezTo>
                    <a:cubicBezTo>
                      <a:pt x="1239" y="22"/>
                      <a:pt x="1306" y="0"/>
                      <a:pt x="1306" y="0"/>
                    </a:cubicBezTo>
                    <a:cubicBezTo>
                      <a:pt x="1345" y="11"/>
                      <a:pt x="1387" y="16"/>
                      <a:pt x="1424" y="33"/>
                    </a:cubicBezTo>
                    <a:cubicBezTo>
                      <a:pt x="1438" y="39"/>
                      <a:pt x="1445" y="57"/>
                      <a:pt x="1457" y="67"/>
                    </a:cubicBezTo>
                    <a:cubicBezTo>
                      <a:pt x="1490" y="93"/>
                      <a:pt x="1613" y="161"/>
                      <a:pt x="1624" y="167"/>
                    </a:cubicBezTo>
                    <a:cubicBezTo>
                      <a:pt x="1708" y="160"/>
                      <a:pt x="1803" y="177"/>
                      <a:pt x="1876" y="134"/>
                    </a:cubicBezTo>
                    <a:cubicBezTo>
                      <a:pt x="1890" y="126"/>
                      <a:pt x="1895" y="107"/>
                      <a:pt x="1909" y="100"/>
                    </a:cubicBezTo>
                    <a:cubicBezTo>
                      <a:pt x="1941" y="84"/>
                      <a:pt x="2010" y="67"/>
                      <a:pt x="2010" y="67"/>
                    </a:cubicBezTo>
                    <a:cubicBezTo>
                      <a:pt x="2119" y="88"/>
                      <a:pt x="2234" y="70"/>
                      <a:pt x="2328" y="134"/>
                    </a:cubicBezTo>
                    <a:cubicBezTo>
                      <a:pt x="2434" y="128"/>
                      <a:pt x="2541" y="132"/>
                      <a:pt x="2646" y="117"/>
                    </a:cubicBezTo>
                    <a:cubicBezTo>
                      <a:pt x="2683" y="112"/>
                      <a:pt x="2711" y="78"/>
                      <a:pt x="2746" y="67"/>
                    </a:cubicBezTo>
                    <a:cubicBezTo>
                      <a:pt x="2753" y="68"/>
                      <a:pt x="2883" y="78"/>
                      <a:pt x="2914" y="100"/>
                    </a:cubicBezTo>
                    <a:cubicBezTo>
                      <a:pt x="2940" y="118"/>
                      <a:pt x="2959" y="145"/>
                      <a:pt x="2981" y="167"/>
                    </a:cubicBezTo>
                    <a:cubicBezTo>
                      <a:pt x="2992" y="178"/>
                      <a:pt x="3014" y="201"/>
                      <a:pt x="3014" y="201"/>
                    </a:cubicBezTo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90" name="Freeform 42"/>
              <p:cNvSpPr>
                <a:spLocks/>
              </p:cNvSpPr>
              <p:nvPr/>
            </p:nvSpPr>
            <p:spPr bwMode="auto">
              <a:xfrm>
                <a:off x="334" y="3794"/>
                <a:ext cx="219" cy="164"/>
              </a:xfrm>
              <a:custGeom>
                <a:avLst/>
                <a:gdLst/>
                <a:ahLst/>
                <a:cxnLst>
                  <a:cxn ang="0">
                    <a:pos x="502" y="351"/>
                  </a:cxn>
                  <a:cxn ang="0">
                    <a:pos x="402" y="251"/>
                  </a:cxn>
                  <a:cxn ang="0">
                    <a:pos x="385" y="83"/>
                  </a:cxn>
                  <a:cxn ang="0">
                    <a:pos x="117" y="50"/>
                  </a:cxn>
                  <a:cxn ang="0">
                    <a:pos x="83" y="16"/>
                  </a:cxn>
                  <a:cxn ang="0">
                    <a:pos x="0" y="0"/>
                  </a:cxn>
                </a:cxnLst>
                <a:rect l="0" t="0" r="r" b="b"/>
                <a:pathLst>
                  <a:path w="547" h="411">
                    <a:moveTo>
                      <a:pt x="502" y="351"/>
                    </a:moveTo>
                    <a:cubicBezTo>
                      <a:pt x="547" y="218"/>
                      <a:pt x="500" y="411"/>
                      <a:pt x="402" y="251"/>
                    </a:cubicBezTo>
                    <a:cubicBezTo>
                      <a:pt x="373" y="203"/>
                      <a:pt x="431" y="115"/>
                      <a:pt x="385" y="83"/>
                    </a:cubicBezTo>
                    <a:cubicBezTo>
                      <a:pt x="311" y="31"/>
                      <a:pt x="206" y="61"/>
                      <a:pt x="117" y="50"/>
                    </a:cubicBezTo>
                    <a:cubicBezTo>
                      <a:pt x="106" y="39"/>
                      <a:pt x="98" y="22"/>
                      <a:pt x="83" y="16"/>
                    </a:cubicBezTo>
                    <a:cubicBezTo>
                      <a:pt x="57" y="5"/>
                      <a:pt x="0" y="0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91" name="Freeform 43"/>
              <p:cNvSpPr>
                <a:spLocks/>
              </p:cNvSpPr>
              <p:nvPr/>
            </p:nvSpPr>
            <p:spPr bwMode="auto">
              <a:xfrm>
                <a:off x="695" y="3692"/>
                <a:ext cx="203" cy="242"/>
              </a:xfrm>
              <a:custGeom>
                <a:avLst/>
                <a:gdLst/>
                <a:ahLst/>
                <a:cxnLst>
                  <a:cxn ang="0">
                    <a:pos x="0" y="607"/>
                  </a:cxn>
                  <a:cxn ang="0">
                    <a:pos x="100" y="440"/>
                  </a:cxn>
                  <a:cxn ang="0">
                    <a:pos x="201" y="356"/>
                  </a:cxn>
                  <a:cxn ang="0">
                    <a:pos x="285" y="189"/>
                  </a:cxn>
                  <a:cxn ang="0">
                    <a:pos x="385" y="155"/>
                  </a:cxn>
                  <a:cxn ang="0">
                    <a:pos x="402" y="105"/>
                  </a:cxn>
                  <a:cxn ang="0">
                    <a:pos x="469" y="55"/>
                  </a:cxn>
                </a:cxnLst>
                <a:rect l="0" t="0" r="r" b="b"/>
                <a:pathLst>
                  <a:path w="507" h="607">
                    <a:moveTo>
                      <a:pt x="0" y="607"/>
                    </a:moveTo>
                    <a:cubicBezTo>
                      <a:pt x="24" y="547"/>
                      <a:pt x="53" y="487"/>
                      <a:pt x="100" y="440"/>
                    </a:cubicBezTo>
                    <a:cubicBezTo>
                      <a:pt x="131" y="409"/>
                      <a:pt x="170" y="387"/>
                      <a:pt x="201" y="356"/>
                    </a:cubicBezTo>
                    <a:cubicBezTo>
                      <a:pt x="221" y="285"/>
                      <a:pt x="216" y="227"/>
                      <a:pt x="285" y="189"/>
                    </a:cubicBezTo>
                    <a:cubicBezTo>
                      <a:pt x="316" y="172"/>
                      <a:pt x="385" y="155"/>
                      <a:pt x="385" y="155"/>
                    </a:cubicBezTo>
                    <a:cubicBezTo>
                      <a:pt x="391" y="138"/>
                      <a:pt x="390" y="117"/>
                      <a:pt x="402" y="105"/>
                    </a:cubicBezTo>
                    <a:cubicBezTo>
                      <a:pt x="507" y="0"/>
                      <a:pt x="414" y="163"/>
                      <a:pt x="469" y="55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92" name="Freeform 44"/>
              <p:cNvSpPr>
                <a:spLocks/>
              </p:cNvSpPr>
              <p:nvPr/>
            </p:nvSpPr>
            <p:spPr bwMode="auto">
              <a:xfrm>
                <a:off x="973" y="3709"/>
                <a:ext cx="258" cy="225"/>
              </a:xfrm>
              <a:custGeom>
                <a:avLst/>
                <a:gdLst/>
                <a:ahLst/>
                <a:cxnLst>
                  <a:cxn ang="0">
                    <a:pos x="645" y="564"/>
                  </a:cxn>
                  <a:cxn ang="0">
                    <a:pos x="562" y="497"/>
                  </a:cxn>
                  <a:cxn ang="0">
                    <a:pos x="511" y="330"/>
                  </a:cxn>
                  <a:cxn ang="0">
                    <a:pos x="411" y="229"/>
                  </a:cxn>
                  <a:cxn ang="0">
                    <a:pos x="177" y="213"/>
                  </a:cxn>
                  <a:cxn ang="0">
                    <a:pos x="160" y="162"/>
                  </a:cxn>
                  <a:cxn ang="0">
                    <a:pos x="76" y="95"/>
                  </a:cxn>
                  <a:cxn ang="0">
                    <a:pos x="26" y="28"/>
                  </a:cxn>
                </a:cxnLst>
                <a:rect l="0" t="0" r="r" b="b"/>
                <a:pathLst>
                  <a:path w="645" h="564">
                    <a:moveTo>
                      <a:pt x="645" y="564"/>
                    </a:moveTo>
                    <a:cubicBezTo>
                      <a:pt x="625" y="551"/>
                      <a:pt x="575" y="523"/>
                      <a:pt x="562" y="497"/>
                    </a:cubicBezTo>
                    <a:cubicBezTo>
                      <a:pt x="536" y="445"/>
                      <a:pt x="544" y="378"/>
                      <a:pt x="511" y="330"/>
                    </a:cubicBezTo>
                    <a:cubicBezTo>
                      <a:pt x="484" y="291"/>
                      <a:pt x="458" y="232"/>
                      <a:pt x="411" y="229"/>
                    </a:cubicBezTo>
                    <a:cubicBezTo>
                      <a:pt x="333" y="224"/>
                      <a:pt x="255" y="218"/>
                      <a:pt x="177" y="213"/>
                    </a:cubicBezTo>
                    <a:cubicBezTo>
                      <a:pt x="171" y="196"/>
                      <a:pt x="171" y="176"/>
                      <a:pt x="160" y="162"/>
                    </a:cubicBezTo>
                    <a:cubicBezTo>
                      <a:pt x="138" y="134"/>
                      <a:pt x="98" y="123"/>
                      <a:pt x="76" y="95"/>
                    </a:cubicBezTo>
                    <a:cubicBezTo>
                      <a:pt x="0" y="0"/>
                      <a:pt x="73" y="75"/>
                      <a:pt x="26" y="28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93" name="Freeform 45"/>
              <p:cNvSpPr>
                <a:spLocks/>
              </p:cNvSpPr>
              <p:nvPr/>
            </p:nvSpPr>
            <p:spPr bwMode="auto">
              <a:xfrm>
                <a:off x="1170" y="3593"/>
                <a:ext cx="208" cy="268"/>
              </a:xfrm>
              <a:custGeom>
                <a:avLst/>
                <a:gdLst/>
                <a:ahLst/>
                <a:cxnLst>
                  <a:cxn ang="0">
                    <a:pos x="36" y="604"/>
                  </a:cxn>
                  <a:cxn ang="0">
                    <a:pos x="86" y="520"/>
                  </a:cxn>
                  <a:cxn ang="0">
                    <a:pos x="137" y="470"/>
                  </a:cxn>
                  <a:cxn ang="0">
                    <a:pos x="153" y="420"/>
                  </a:cxn>
                  <a:cxn ang="0">
                    <a:pos x="338" y="453"/>
                  </a:cxn>
                  <a:cxn ang="0">
                    <a:pos x="488" y="487"/>
                  </a:cxn>
                  <a:cxn ang="0">
                    <a:pos x="472" y="286"/>
                  </a:cxn>
                  <a:cxn ang="0">
                    <a:pos x="271" y="169"/>
                  </a:cxn>
                </a:cxnLst>
                <a:rect l="0" t="0" r="r" b="b"/>
                <a:pathLst>
                  <a:path w="520" h="671">
                    <a:moveTo>
                      <a:pt x="36" y="604"/>
                    </a:moveTo>
                    <a:cubicBezTo>
                      <a:pt x="140" y="503"/>
                      <a:pt x="0" y="649"/>
                      <a:pt x="86" y="520"/>
                    </a:cubicBezTo>
                    <a:cubicBezTo>
                      <a:pt x="99" y="500"/>
                      <a:pt x="120" y="487"/>
                      <a:pt x="137" y="470"/>
                    </a:cubicBezTo>
                    <a:cubicBezTo>
                      <a:pt x="142" y="453"/>
                      <a:pt x="136" y="424"/>
                      <a:pt x="153" y="420"/>
                    </a:cubicBezTo>
                    <a:cubicBezTo>
                      <a:pt x="206" y="408"/>
                      <a:pt x="283" y="436"/>
                      <a:pt x="338" y="453"/>
                    </a:cubicBezTo>
                    <a:cubicBezTo>
                      <a:pt x="347" y="482"/>
                      <a:pt x="388" y="671"/>
                      <a:pt x="488" y="487"/>
                    </a:cubicBezTo>
                    <a:cubicBezTo>
                      <a:pt x="520" y="428"/>
                      <a:pt x="511" y="341"/>
                      <a:pt x="472" y="286"/>
                    </a:cubicBezTo>
                    <a:cubicBezTo>
                      <a:pt x="266" y="0"/>
                      <a:pt x="271" y="275"/>
                      <a:pt x="271" y="169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94" name="Freeform 46"/>
              <p:cNvSpPr>
                <a:spLocks/>
              </p:cNvSpPr>
              <p:nvPr/>
            </p:nvSpPr>
            <p:spPr bwMode="auto">
              <a:xfrm>
                <a:off x="575" y="3641"/>
                <a:ext cx="201" cy="186"/>
              </a:xfrm>
              <a:custGeom>
                <a:avLst/>
                <a:gdLst/>
                <a:ahLst/>
                <a:cxnLst>
                  <a:cxn ang="0">
                    <a:pos x="502" y="466"/>
                  </a:cxn>
                  <a:cxn ang="0">
                    <a:pos x="351" y="433"/>
                  </a:cxn>
                  <a:cxn ang="0">
                    <a:pos x="334" y="366"/>
                  </a:cxn>
                  <a:cxn ang="0">
                    <a:pos x="184" y="332"/>
                  </a:cxn>
                  <a:cxn ang="0">
                    <a:pos x="150" y="299"/>
                  </a:cxn>
                  <a:cxn ang="0">
                    <a:pos x="66" y="282"/>
                  </a:cxn>
                  <a:cxn ang="0">
                    <a:pos x="83" y="232"/>
                  </a:cxn>
                  <a:cxn ang="0">
                    <a:pos x="100" y="165"/>
                  </a:cxn>
                  <a:cxn ang="0">
                    <a:pos x="0" y="14"/>
                  </a:cxn>
                </a:cxnLst>
                <a:rect l="0" t="0" r="r" b="b"/>
                <a:pathLst>
                  <a:path w="502" h="466">
                    <a:moveTo>
                      <a:pt x="502" y="466"/>
                    </a:moveTo>
                    <a:cubicBezTo>
                      <a:pt x="453" y="450"/>
                      <a:pt x="393" y="463"/>
                      <a:pt x="351" y="433"/>
                    </a:cubicBezTo>
                    <a:cubicBezTo>
                      <a:pt x="332" y="420"/>
                      <a:pt x="353" y="379"/>
                      <a:pt x="334" y="366"/>
                    </a:cubicBezTo>
                    <a:cubicBezTo>
                      <a:pt x="292" y="336"/>
                      <a:pt x="233" y="349"/>
                      <a:pt x="184" y="332"/>
                    </a:cubicBezTo>
                    <a:cubicBezTo>
                      <a:pt x="173" y="321"/>
                      <a:pt x="165" y="305"/>
                      <a:pt x="150" y="299"/>
                    </a:cubicBezTo>
                    <a:cubicBezTo>
                      <a:pt x="124" y="288"/>
                      <a:pt x="86" y="302"/>
                      <a:pt x="66" y="282"/>
                    </a:cubicBezTo>
                    <a:cubicBezTo>
                      <a:pt x="54" y="270"/>
                      <a:pt x="78" y="249"/>
                      <a:pt x="83" y="232"/>
                    </a:cubicBezTo>
                    <a:cubicBezTo>
                      <a:pt x="89" y="210"/>
                      <a:pt x="94" y="187"/>
                      <a:pt x="100" y="165"/>
                    </a:cubicBezTo>
                    <a:cubicBezTo>
                      <a:pt x="76" y="0"/>
                      <a:pt x="111" y="71"/>
                      <a:pt x="0" y="14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06906" name="AutoShape 58"/>
            <p:cNvSpPr>
              <a:spLocks noChangeArrowheads="1"/>
            </p:cNvSpPr>
            <p:nvPr/>
          </p:nvSpPr>
          <p:spPr bwMode="auto">
            <a:xfrm>
              <a:off x="2950" y="3774"/>
              <a:ext cx="384" cy="1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" name="Group 77"/>
          <p:cNvGrpSpPr>
            <a:grpSpLocks/>
          </p:cNvGrpSpPr>
          <p:nvPr/>
        </p:nvGrpSpPr>
        <p:grpSpPr bwMode="auto">
          <a:xfrm>
            <a:off x="381000" y="3435350"/>
            <a:ext cx="8512175" cy="822325"/>
            <a:chOff x="240" y="2164"/>
            <a:chExt cx="5362" cy="518"/>
          </a:xfrm>
        </p:grpSpPr>
        <p:grpSp>
          <p:nvGrpSpPr>
            <p:cNvPr id="7" name="Group 62"/>
            <p:cNvGrpSpPr>
              <a:grpSpLocks/>
            </p:cNvGrpSpPr>
            <p:nvPr/>
          </p:nvGrpSpPr>
          <p:grpSpPr bwMode="auto">
            <a:xfrm>
              <a:off x="240" y="2164"/>
              <a:ext cx="1209" cy="345"/>
              <a:chOff x="240" y="2164"/>
              <a:chExt cx="1209" cy="345"/>
            </a:xfrm>
          </p:grpSpPr>
          <p:sp>
            <p:nvSpPr>
              <p:cNvPr id="206865" name="Oval 17"/>
              <p:cNvSpPr>
                <a:spLocks noChangeArrowheads="1"/>
              </p:cNvSpPr>
              <p:nvPr/>
            </p:nvSpPr>
            <p:spPr bwMode="auto">
              <a:xfrm>
                <a:off x="298" y="2164"/>
                <a:ext cx="230" cy="173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66" name="Oval 18"/>
              <p:cNvSpPr>
                <a:spLocks noChangeArrowheads="1"/>
              </p:cNvSpPr>
              <p:nvPr/>
            </p:nvSpPr>
            <p:spPr bwMode="auto">
              <a:xfrm>
                <a:off x="643" y="2164"/>
                <a:ext cx="230" cy="173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67" name="Oval 19"/>
              <p:cNvSpPr>
                <a:spLocks noChangeArrowheads="1"/>
              </p:cNvSpPr>
              <p:nvPr/>
            </p:nvSpPr>
            <p:spPr bwMode="auto">
              <a:xfrm>
                <a:off x="1211" y="2164"/>
                <a:ext cx="230" cy="173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68" name="Oval 20"/>
              <p:cNvSpPr>
                <a:spLocks noChangeArrowheads="1"/>
              </p:cNvSpPr>
              <p:nvPr/>
            </p:nvSpPr>
            <p:spPr bwMode="auto">
              <a:xfrm>
                <a:off x="988" y="2164"/>
                <a:ext cx="231" cy="173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69" name="Rectangle 21" descr="heteroestrutura-textura"/>
              <p:cNvSpPr>
                <a:spLocks noChangeArrowheads="1"/>
              </p:cNvSpPr>
              <p:nvPr/>
            </p:nvSpPr>
            <p:spPr bwMode="auto">
              <a:xfrm>
                <a:off x="240" y="2337"/>
                <a:ext cx="1209" cy="172"/>
              </a:xfrm>
              <a:prstGeom prst="rect">
                <a:avLst/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870" name="Rectangle 22"/>
              <p:cNvSpPr>
                <a:spLocks noChangeArrowheads="1"/>
              </p:cNvSpPr>
              <p:nvPr/>
            </p:nvSpPr>
            <p:spPr bwMode="auto">
              <a:xfrm>
                <a:off x="240" y="2279"/>
                <a:ext cx="1209" cy="58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06899" name="Text Box 51"/>
            <p:cNvSpPr txBox="1">
              <a:spLocks noChangeArrowheads="1"/>
            </p:cNvSpPr>
            <p:nvPr/>
          </p:nvSpPr>
          <p:spPr bwMode="auto">
            <a:xfrm>
              <a:off x="1632" y="2164"/>
              <a:ext cx="3970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d</a:t>
              </a:r>
              <a:r>
                <a:rPr lang="pt-BR" sz="2400" b="1" baseline="-25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InAs </a:t>
              </a:r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rPr>
                <a:t> 2.1 MC	Aumento da densidade 			</a:t>
              </a:r>
              <a:r>
                <a:rPr lang="pt-BR" sz="24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 tamanho dos QDs</a:t>
              </a:r>
            </a:p>
          </p:txBody>
        </p:sp>
        <p:sp>
          <p:nvSpPr>
            <p:cNvPr id="206904" name="AutoShape 56"/>
            <p:cNvSpPr>
              <a:spLocks noChangeArrowheads="1"/>
            </p:cNvSpPr>
            <p:nvPr/>
          </p:nvSpPr>
          <p:spPr bwMode="auto">
            <a:xfrm>
              <a:off x="2950" y="2195"/>
              <a:ext cx="384" cy="1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8" name="Group 87"/>
          <p:cNvGrpSpPr>
            <a:grpSpLocks/>
          </p:cNvGrpSpPr>
          <p:nvPr/>
        </p:nvGrpSpPr>
        <p:grpSpPr bwMode="auto">
          <a:xfrm>
            <a:off x="323850" y="981075"/>
            <a:ext cx="8496300" cy="863600"/>
            <a:chOff x="204" y="618"/>
            <a:chExt cx="5352" cy="544"/>
          </a:xfrm>
        </p:grpSpPr>
        <p:grpSp>
          <p:nvGrpSpPr>
            <p:cNvPr id="9" name="Group 75"/>
            <p:cNvGrpSpPr>
              <a:grpSpLocks/>
            </p:cNvGrpSpPr>
            <p:nvPr/>
          </p:nvGrpSpPr>
          <p:grpSpPr bwMode="auto">
            <a:xfrm>
              <a:off x="240" y="799"/>
              <a:ext cx="5316" cy="335"/>
              <a:chOff x="240" y="799"/>
              <a:chExt cx="5316" cy="335"/>
            </a:xfrm>
          </p:grpSpPr>
          <p:grpSp>
            <p:nvGrpSpPr>
              <p:cNvPr id="10" name="Group 60"/>
              <p:cNvGrpSpPr>
                <a:grpSpLocks/>
              </p:cNvGrpSpPr>
              <p:nvPr/>
            </p:nvGrpSpPr>
            <p:grpSpPr bwMode="auto">
              <a:xfrm>
                <a:off x="240" y="846"/>
                <a:ext cx="1209" cy="288"/>
                <a:chOff x="240" y="846"/>
                <a:chExt cx="1209" cy="288"/>
              </a:xfrm>
            </p:grpSpPr>
            <p:sp>
              <p:nvSpPr>
                <p:cNvPr id="206851" name="Rectangle 3" descr="heteroestrutura-textura"/>
                <p:cNvSpPr>
                  <a:spLocks noChangeArrowheads="1"/>
                </p:cNvSpPr>
                <p:nvPr/>
              </p:nvSpPr>
              <p:spPr bwMode="auto">
                <a:xfrm>
                  <a:off x="240" y="961"/>
                  <a:ext cx="1209" cy="173"/>
                </a:xfrm>
                <a:prstGeom prst="rect">
                  <a:avLst/>
                </a:prstGeom>
                <a:blipFill dpi="0" rotWithShape="1">
                  <a:blip r:embed="rId2" cstate="print"/>
                  <a:srcRect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52" name="Rectangle 4"/>
                <p:cNvSpPr>
                  <a:spLocks noChangeArrowheads="1"/>
                </p:cNvSpPr>
                <p:nvPr/>
              </p:nvSpPr>
              <p:spPr bwMode="auto">
                <a:xfrm>
                  <a:off x="240" y="904"/>
                  <a:ext cx="1209" cy="5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53" name="Rectangle 5"/>
                <p:cNvSpPr>
                  <a:spLocks noChangeArrowheads="1"/>
                </p:cNvSpPr>
                <p:nvPr/>
              </p:nvSpPr>
              <p:spPr bwMode="auto">
                <a:xfrm>
                  <a:off x="355" y="846"/>
                  <a:ext cx="230" cy="5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54" name="Rectangle 6"/>
                <p:cNvSpPr>
                  <a:spLocks noChangeArrowheads="1"/>
                </p:cNvSpPr>
                <p:nvPr/>
              </p:nvSpPr>
              <p:spPr bwMode="auto">
                <a:xfrm>
                  <a:off x="701" y="846"/>
                  <a:ext cx="57" cy="5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55" name="Rectangle 7"/>
                <p:cNvSpPr>
                  <a:spLocks noChangeArrowheads="1"/>
                </p:cNvSpPr>
                <p:nvPr/>
              </p:nvSpPr>
              <p:spPr bwMode="auto">
                <a:xfrm>
                  <a:off x="1046" y="846"/>
                  <a:ext cx="345" cy="5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56" name="Rectangle 8"/>
                <p:cNvSpPr>
                  <a:spLocks noChangeArrowheads="1"/>
                </p:cNvSpPr>
                <p:nvPr/>
              </p:nvSpPr>
              <p:spPr bwMode="auto">
                <a:xfrm>
                  <a:off x="873" y="846"/>
                  <a:ext cx="58" cy="5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206896" name="Text Box 48"/>
              <p:cNvSpPr txBox="1">
                <a:spLocks noChangeArrowheads="1"/>
              </p:cNvSpPr>
              <p:nvPr/>
            </p:nvSpPr>
            <p:spPr bwMode="auto">
              <a:xfrm>
                <a:off x="1728" y="846"/>
                <a:ext cx="8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endParaRPr lang="pt-BR"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06897" name="Text Box 49"/>
              <p:cNvSpPr txBox="1">
                <a:spLocks noChangeArrowheads="1"/>
              </p:cNvSpPr>
              <p:nvPr/>
            </p:nvSpPr>
            <p:spPr bwMode="auto">
              <a:xfrm>
                <a:off x="1632" y="799"/>
                <a:ext cx="392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t-BR" sz="2400" b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d</a:t>
                </a:r>
                <a:r>
                  <a:rPr lang="pt-BR" sz="2400" b="1" baseline="-250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InAs</a:t>
                </a:r>
                <a:r>
                  <a:rPr lang="pt-BR" sz="2400" b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 &lt; 1.5 MC</a:t>
                </a:r>
                <a:r>
                  <a:rPr lang="pt-BR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	</a:t>
                </a:r>
                <a:r>
                  <a:rPr lang="pt-BR" sz="2400" b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Crescimento 2D</a:t>
                </a:r>
                <a:r>
                  <a:rPr lang="pt-BR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 </a:t>
                </a:r>
                <a:endParaRPr lang="pt-BR" sz="2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itchFamily="18" charset="2"/>
                </a:endParaRPr>
              </a:p>
            </p:txBody>
          </p:sp>
          <p:sp>
            <p:nvSpPr>
              <p:cNvPr id="206902" name="AutoShape 54"/>
              <p:cNvSpPr>
                <a:spLocks noChangeArrowheads="1"/>
              </p:cNvSpPr>
              <p:nvPr/>
            </p:nvSpPr>
            <p:spPr bwMode="auto">
              <a:xfrm>
                <a:off x="2950" y="834"/>
                <a:ext cx="384" cy="19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tx2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pt-BR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</a:t>
                </a:r>
              </a:p>
            </p:txBody>
          </p:sp>
        </p:grpSp>
        <p:sp>
          <p:nvSpPr>
            <p:cNvPr id="206928" name="Text Box 80"/>
            <p:cNvSpPr txBox="1">
              <a:spLocks noChangeArrowheads="1"/>
            </p:cNvSpPr>
            <p:nvPr/>
          </p:nvSpPr>
          <p:spPr bwMode="auto">
            <a:xfrm>
              <a:off x="420" y="912"/>
              <a:ext cx="7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 b="1">
                  <a:solidFill>
                    <a:srgbClr val="000000"/>
                  </a:solidFill>
                </a:rPr>
                <a:t>Substrato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206929" name="Text Box 81"/>
            <p:cNvSpPr txBox="1">
              <a:spLocks noChangeArrowheads="1"/>
            </p:cNvSpPr>
            <p:nvPr/>
          </p:nvSpPr>
          <p:spPr bwMode="auto">
            <a:xfrm>
              <a:off x="204" y="618"/>
              <a:ext cx="126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 b="1">
                  <a:solidFill>
                    <a:srgbClr val="000000"/>
                  </a:solidFill>
                </a:rPr>
                <a:t>Camada de InAs</a:t>
              </a:r>
              <a:endParaRPr lang="en-US" sz="20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86"/>
          <p:cNvGrpSpPr>
            <a:grpSpLocks/>
          </p:cNvGrpSpPr>
          <p:nvPr/>
        </p:nvGrpSpPr>
        <p:grpSpPr bwMode="auto">
          <a:xfrm>
            <a:off x="323850" y="1916113"/>
            <a:ext cx="8640763" cy="1182687"/>
            <a:chOff x="204" y="1207"/>
            <a:chExt cx="5443" cy="745"/>
          </a:xfrm>
        </p:grpSpPr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240" y="1434"/>
              <a:ext cx="5407" cy="518"/>
              <a:chOff x="240" y="1434"/>
              <a:chExt cx="5407" cy="518"/>
            </a:xfrm>
          </p:grpSpPr>
          <p:grpSp>
            <p:nvGrpSpPr>
              <p:cNvPr id="13" name="Group 61"/>
              <p:cNvGrpSpPr>
                <a:grpSpLocks/>
              </p:cNvGrpSpPr>
              <p:nvPr/>
            </p:nvGrpSpPr>
            <p:grpSpPr bwMode="auto">
              <a:xfrm>
                <a:off x="240" y="1496"/>
                <a:ext cx="1209" cy="288"/>
                <a:chOff x="240" y="1496"/>
                <a:chExt cx="1209" cy="288"/>
              </a:xfrm>
            </p:grpSpPr>
            <p:sp>
              <p:nvSpPr>
                <p:cNvPr id="206859" name="Oval 11"/>
                <p:cNvSpPr>
                  <a:spLocks noChangeArrowheads="1"/>
                </p:cNvSpPr>
                <p:nvPr/>
              </p:nvSpPr>
              <p:spPr bwMode="auto">
                <a:xfrm>
                  <a:off x="701" y="1496"/>
                  <a:ext cx="115" cy="115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60" name="Oval 12"/>
                <p:cNvSpPr>
                  <a:spLocks noChangeArrowheads="1"/>
                </p:cNvSpPr>
                <p:nvPr/>
              </p:nvSpPr>
              <p:spPr bwMode="auto">
                <a:xfrm>
                  <a:off x="1046" y="1496"/>
                  <a:ext cx="115" cy="115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61" name="Oval 13"/>
                <p:cNvSpPr>
                  <a:spLocks noChangeArrowheads="1"/>
                </p:cNvSpPr>
                <p:nvPr/>
              </p:nvSpPr>
              <p:spPr bwMode="auto">
                <a:xfrm>
                  <a:off x="1276" y="1496"/>
                  <a:ext cx="115" cy="115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62" name="Oval 14"/>
                <p:cNvSpPr>
                  <a:spLocks noChangeArrowheads="1"/>
                </p:cNvSpPr>
                <p:nvPr/>
              </p:nvSpPr>
              <p:spPr bwMode="auto">
                <a:xfrm>
                  <a:off x="298" y="1496"/>
                  <a:ext cx="115" cy="115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58" name="Rectangle 10" descr="heteroestrutura-textura"/>
                <p:cNvSpPr>
                  <a:spLocks noChangeArrowheads="1"/>
                </p:cNvSpPr>
                <p:nvPr/>
              </p:nvSpPr>
              <p:spPr bwMode="auto">
                <a:xfrm>
                  <a:off x="240" y="1611"/>
                  <a:ext cx="1209" cy="173"/>
                </a:xfrm>
                <a:prstGeom prst="rect">
                  <a:avLst/>
                </a:prstGeom>
                <a:blipFill dpi="0" rotWithShape="1">
                  <a:blip r:embed="rId2" cstate="print"/>
                  <a:srcRect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6863" name="Rectangle 15"/>
                <p:cNvSpPr>
                  <a:spLocks noChangeArrowheads="1"/>
                </p:cNvSpPr>
                <p:nvPr/>
              </p:nvSpPr>
              <p:spPr bwMode="auto">
                <a:xfrm>
                  <a:off x="240" y="1554"/>
                  <a:ext cx="1209" cy="5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206898" name="Text Box 50"/>
              <p:cNvSpPr txBox="1">
                <a:spLocks noChangeArrowheads="1"/>
              </p:cNvSpPr>
              <p:nvPr/>
            </p:nvSpPr>
            <p:spPr bwMode="auto">
              <a:xfrm>
                <a:off x="1632" y="1434"/>
                <a:ext cx="4015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t-BR" sz="2400" b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d</a:t>
                </a:r>
                <a:r>
                  <a:rPr lang="pt-BR" sz="2400" b="1" baseline="-250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InAs</a:t>
                </a:r>
                <a:r>
                  <a:rPr lang="pt-BR" sz="2400" b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  1.5 MC	Formação dos primeiros 			QDs</a:t>
                </a:r>
                <a:r>
                  <a:rPr lang="pt-BR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itchFamily="18" charset="2"/>
                  </a:rPr>
                  <a:t> </a:t>
                </a:r>
              </a:p>
            </p:txBody>
          </p:sp>
          <p:sp>
            <p:nvSpPr>
              <p:cNvPr id="206903" name="AutoShape 55"/>
              <p:cNvSpPr>
                <a:spLocks noChangeArrowheads="1"/>
              </p:cNvSpPr>
              <p:nvPr/>
            </p:nvSpPr>
            <p:spPr bwMode="auto">
              <a:xfrm>
                <a:off x="2950" y="1472"/>
                <a:ext cx="384" cy="19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tx2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4" name="Group 85"/>
            <p:cNvGrpSpPr>
              <a:grpSpLocks/>
            </p:cNvGrpSpPr>
            <p:nvPr/>
          </p:nvGrpSpPr>
          <p:grpSpPr bwMode="auto">
            <a:xfrm>
              <a:off x="204" y="1207"/>
              <a:ext cx="1288" cy="302"/>
              <a:chOff x="204" y="1207"/>
              <a:chExt cx="1288" cy="302"/>
            </a:xfrm>
          </p:grpSpPr>
          <p:sp>
            <p:nvSpPr>
              <p:cNvPr id="206930" name="Text Box 82"/>
              <p:cNvSpPr txBox="1">
                <a:spLocks noChangeArrowheads="1"/>
              </p:cNvSpPr>
              <p:nvPr/>
            </p:nvSpPr>
            <p:spPr bwMode="auto">
              <a:xfrm>
                <a:off x="204" y="1207"/>
                <a:ext cx="128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2000" b="1">
                    <a:solidFill>
                      <a:srgbClr val="000000"/>
                    </a:solidFill>
                  </a:rPr>
                  <a:t>Pontos-quânticos</a:t>
                </a:r>
                <a:endParaRPr lang="en-US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06931" name="Line 83"/>
              <p:cNvSpPr>
                <a:spLocks noChangeShapeType="1"/>
              </p:cNvSpPr>
              <p:nvPr/>
            </p:nvSpPr>
            <p:spPr bwMode="auto">
              <a:xfrm flipH="1">
                <a:off x="393" y="1410"/>
                <a:ext cx="46" cy="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932" name="Line 84"/>
              <p:cNvSpPr>
                <a:spLocks noChangeShapeType="1"/>
              </p:cNvSpPr>
              <p:nvPr/>
            </p:nvSpPr>
            <p:spPr bwMode="auto">
              <a:xfrm>
                <a:off x="1020" y="1418"/>
                <a:ext cx="46" cy="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052513"/>
            <a:ext cx="4033837" cy="503237"/>
          </a:xfrm>
        </p:spPr>
        <p:txBody>
          <a:bodyPr>
            <a:normAutofit fontScale="90000"/>
          </a:bodyPr>
          <a:lstStyle/>
          <a:p>
            <a:r>
              <a:rPr lang="pt-BR" sz="4000">
                <a:latin typeface="Times New Roman" pitchFamily="18" charset="0"/>
              </a:rPr>
              <a:t>Imagens de AFM</a:t>
            </a:r>
            <a:endParaRPr lang="pt-BR" sz="4000"/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214313" y="1765300"/>
            <a:ext cx="3962400" cy="3924300"/>
            <a:chOff x="135" y="1112"/>
            <a:chExt cx="2496" cy="2472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35" y="1112"/>
              <a:ext cx="2496" cy="2472"/>
              <a:chOff x="252" y="480"/>
              <a:chExt cx="3444" cy="3432"/>
            </a:xfrm>
          </p:grpSpPr>
          <p:pic>
            <p:nvPicPr>
              <p:cNvPr id="209926" name="Picture 6" descr="AFM1x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52" y="480"/>
                <a:ext cx="1728" cy="1728"/>
              </a:xfrm>
              <a:prstGeom prst="rect">
                <a:avLst/>
              </a:prstGeom>
              <a:noFill/>
            </p:spPr>
          </p:pic>
          <p:graphicFrame>
            <p:nvGraphicFramePr>
              <p:cNvPr id="209927" name="Object 7"/>
              <p:cNvGraphicFramePr>
                <a:graphicFrameLocks noChangeAspect="1"/>
              </p:cNvGraphicFramePr>
              <p:nvPr/>
            </p:nvGraphicFramePr>
            <p:xfrm>
              <a:off x="252" y="2184"/>
              <a:ext cx="1728" cy="1728"/>
            </p:xfrm>
            <a:graphic>
              <a:graphicData uri="http://schemas.openxmlformats.org/presentationml/2006/ole">
                <p:oleObj spid="_x0000_s1027" name="Figura" r:id="rId4" imgW="2858202" imgH="2858202" progId="Word.Picture.8">
                  <p:embed/>
                </p:oleObj>
              </a:graphicData>
            </a:graphic>
          </p:graphicFrame>
          <p:pic>
            <p:nvPicPr>
              <p:cNvPr id="209928" name="Picture 8" descr="AFM1x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968" y="2176"/>
                <a:ext cx="1728" cy="1734"/>
              </a:xfrm>
              <a:prstGeom prst="rect">
                <a:avLst/>
              </a:prstGeom>
              <a:noFill/>
            </p:spPr>
          </p:pic>
          <p:grpSp>
            <p:nvGrpSpPr>
              <p:cNvPr id="4" name="Group 9"/>
              <p:cNvGrpSpPr>
                <a:grpSpLocks/>
              </p:cNvGrpSpPr>
              <p:nvPr/>
            </p:nvGrpSpPr>
            <p:grpSpPr bwMode="auto">
              <a:xfrm>
                <a:off x="1584" y="1968"/>
                <a:ext cx="2016" cy="0"/>
                <a:chOff x="4752" y="4324"/>
                <a:chExt cx="5040" cy="0"/>
              </a:xfrm>
            </p:grpSpPr>
            <p:sp>
              <p:nvSpPr>
                <p:cNvPr id="209930" name="Line 10"/>
                <p:cNvSpPr>
                  <a:spLocks noChangeShapeType="1"/>
                </p:cNvSpPr>
                <p:nvPr/>
              </p:nvSpPr>
              <p:spPr bwMode="auto">
                <a:xfrm>
                  <a:off x="4752" y="4324"/>
                  <a:ext cx="720" cy="0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09931" name="Line 11"/>
                <p:cNvSpPr>
                  <a:spLocks noChangeShapeType="1"/>
                </p:cNvSpPr>
                <p:nvPr/>
              </p:nvSpPr>
              <p:spPr bwMode="auto">
                <a:xfrm>
                  <a:off x="9072" y="4324"/>
                  <a:ext cx="720" cy="0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pic>
            <p:nvPicPr>
              <p:cNvPr id="209932" name="Picture 12" descr="AFM1x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968" y="496"/>
                <a:ext cx="1728" cy="1728"/>
              </a:xfrm>
              <a:prstGeom prst="rect">
                <a:avLst/>
              </a:prstGeom>
              <a:noFill/>
            </p:spPr>
          </p:pic>
        </p:grpSp>
        <p:sp>
          <p:nvSpPr>
            <p:cNvPr id="209933" name="Text Box 13"/>
            <p:cNvSpPr txBox="1">
              <a:spLocks noChangeArrowheads="1"/>
            </p:cNvSpPr>
            <p:nvPr/>
          </p:nvSpPr>
          <p:spPr bwMode="auto">
            <a:xfrm>
              <a:off x="196" y="1168"/>
              <a:ext cx="635" cy="21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1,50 MC</a:t>
              </a:r>
            </a:p>
          </p:txBody>
        </p:sp>
        <p:sp>
          <p:nvSpPr>
            <p:cNvPr id="209934" name="Text Box 14"/>
            <p:cNvSpPr txBox="1">
              <a:spLocks noChangeArrowheads="1"/>
            </p:cNvSpPr>
            <p:nvPr/>
          </p:nvSpPr>
          <p:spPr bwMode="auto">
            <a:xfrm>
              <a:off x="1434" y="1168"/>
              <a:ext cx="594" cy="21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1,75 MC</a:t>
              </a:r>
            </a:p>
          </p:txBody>
        </p:sp>
        <p:sp>
          <p:nvSpPr>
            <p:cNvPr id="209935" name="Text Box 15"/>
            <p:cNvSpPr txBox="1">
              <a:spLocks noChangeArrowheads="1"/>
            </p:cNvSpPr>
            <p:nvPr/>
          </p:nvSpPr>
          <p:spPr bwMode="auto">
            <a:xfrm>
              <a:off x="216" y="2408"/>
              <a:ext cx="595" cy="21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 MC</a:t>
              </a:r>
            </a:p>
          </p:txBody>
        </p:sp>
        <p:sp>
          <p:nvSpPr>
            <p:cNvPr id="209936" name="Text Box 16"/>
            <p:cNvSpPr txBox="1">
              <a:spLocks noChangeArrowheads="1"/>
            </p:cNvSpPr>
            <p:nvPr/>
          </p:nvSpPr>
          <p:spPr bwMode="auto">
            <a:xfrm>
              <a:off x="1434" y="2408"/>
              <a:ext cx="594" cy="21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2,50 MC</a:t>
              </a:r>
            </a:p>
          </p:txBody>
        </p:sp>
        <p:sp>
          <p:nvSpPr>
            <p:cNvPr id="209937" name="Text Box 17"/>
            <p:cNvSpPr txBox="1">
              <a:spLocks noChangeArrowheads="1"/>
            </p:cNvSpPr>
            <p:nvPr/>
          </p:nvSpPr>
          <p:spPr bwMode="auto">
            <a:xfrm>
              <a:off x="979" y="1976"/>
              <a:ext cx="47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1400" b="1">
                  <a:solidFill>
                    <a:srgbClr val="FFFFFF"/>
                  </a:solidFill>
                </a:rPr>
                <a:t>2000 Å</a:t>
              </a:r>
            </a:p>
          </p:txBody>
        </p:sp>
      </p:grp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4500563" y="908050"/>
            <a:ext cx="4645025" cy="4799013"/>
            <a:chOff x="2835" y="572"/>
            <a:chExt cx="2926" cy="3023"/>
          </a:xfrm>
        </p:grpSpPr>
        <p:grpSp>
          <p:nvGrpSpPr>
            <p:cNvPr id="6" name="Group 49"/>
            <p:cNvGrpSpPr>
              <a:grpSpLocks/>
            </p:cNvGrpSpPr>
            <p:nvPr/>
          </p:nvGrpSpPr>
          <p:grpSpPr bwMode="auto">
            <a:xfrm>
              <a:off x="3051" y="1101"/>
              <a:ext cx="2495" cy="2494"/>
              <a:chOff x="2893" y="1101"/>
              <a:chExt cx="2495" cy="2494"/>
            </a:xfrm>
          </p:grpSpPr>
          <p:graphicFrame>
            <p:nvGraphicFramePr>
              <p:cNvPr id="209951" name="Object 31"/>
              <p:cNvGraphicFramePr>
                <a:graphicFrameLocks noChangeAspect="1"/>
              </p:cNvGraphicFramePr>
              <p:nvPr/>
            </p:nvGraphicFramePr>
            <p:xfrm>
              <a:off x="2893" y="1101"/>
              <a:ext cx="2495" cy="2483"/>
            </p:xfrm>
            <a:graphic>
              <a:graphicData uri="http://schemas.openxmlformats.org/presentationml/2006/ole">
                <p:oleObj spid="_x0000_s1026" name="Graph" r:id="rId7" imgW="3240000" imgH="3224160" progId="">
                  <p:embed/>
                </p:oleObj>
              </a:graphicData>
            </a:graphic>
          </p:graphicFrame>
          <p:sp>
            <p:nvSpPr>
              <p:cNvPr id="209949" name="Text Box 29"/>
              <p:cNvSpPr txBox="1">
                <a:spLocks noChangeArrowheads="1"/>
              </p:cNvSpPr>
              <p:nvPr/>
            </p:nvSpPr>
            <p:spPr bwMode="auto">
              <a:xfrm>
                <a:off x="3573" y="1359"/>
                <a:ext cx="52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600" b="1">
                    <a:solidFill>
                      <a:srgbClr val="000000"/>
                    </a:solidFill>
                  </a:rPr>
                  <a:t>1,5 MC</a:t>
                </a:r>
                <a:endParaRPr lang="en-US" sz="16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50" name="Text Box 30"/>
              <p:cNvSpPr txBox="1">
                <a:spLocks noChangeArrowheads="1"/>
              </p:cNvSpPr>
              <p:nvPr/>
            </p:nvSpPr>
            <p:spPr bwMode="auto">
              <a:xfrm>
                <a:off x="4537" y="1367"/>
                <a:ext cx="58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600" b="1">
                    <a:solidFill>
                      <a:srgbClr val="000000"/>
                    </a:solidFill>
                  </a:rPr>
                  <a:t>1,75 MC</a:t>
                </a:r>
                <a:endParaRPr lang="en-US" sz="16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52" name="Text Box 32"/>
              <p:cNvSpPr txBox="1">
                <a:spLocks noChangeArrowheads="1"/>
              </p:cNvSpPr>
              <p:nvPr/>
            </p:nvSpPr>
            <p:spPr bwMode="auto">
              <a:xfrm>
                <a:off x="3211" y="2356"/>
                <a:ext cx="42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600" b="1">
                    <a:solidFill>
                      <a:srgbClr val="000000"/>
                    </a:solidFill>
                  </a:rPr>
                  <a:t>2 MC</a:t>
                </a:r>
                <a:endParaRPr lang="en-US" sz="16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53" name="Text Box 33"/>
              <p:cNvSpPr txBox="1">
                <a:spLocks noChangeArrowheads="1"/>
              </p:cNvSpPr>
              <p:nvPr/>
            </p:nvSpPr>
            <p:spPr bwMode="auto">
              <a:xfrm>
                <a:off x="4205" y="2356"/>
                <a:ext cx="52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600" b="1">
                    <a:solidFill>
                      <a:srgbClr val="000000"/>
                    </a:solidFill>
                  </a:rPr>
                  <a:t>2,5 MC</a:t>
                </a:r>
                <a:endParaRPr lang="en-US" sz="16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54" name="Text Box 34"/>
              <p:cNvSpPr txBox="1">
                <a:spLocks noChangeArrowheads="1"/>
              </p:cNvSpPr>
              <p:nvPr/>
            </p:nvSpPr>
            <p:spPr bwMode="auto">
              <a:xfrm>
                <a:off x="3301" y="190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000000"/>
                    </a:solidFill>
                  </a:rPr>
                  <a:t>PQDs</a:t>
                </a:r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55" name="Text Box 35"/>
              <p:cNvSpPr txBox="1">
                <a:spLocks noChangeArrowheads="1"/>
              </p:cNvSpPr>
              <p:nvPr/>
            </p:nvSpPr>
            <p:spPr bwMode="auto">
              <a:xfrm>
                <a:off x="3664" y="1906"/>
                <a:ext cx="40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FF0000"/>
                    </a:solidFill>
                  </a:rPr>
                  <a:t>GQDs</a:t>
                </a:r>
                <a:endParaRPr 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09956" name="Text Box 36"/>
              <p:cNvSpPr txBox="1">
                <a:spLocks noChangeArrowheads="1"/>
              </p:cNvSpPr>
              <p:nvPr/>
            </p:nvSpPr>
            <p:spPr bwMode="auto">
              <a:xfrm>
                <a:off x="3249" y="1549"/>
                <a:ext cx="37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0000FF"/>
                    </a:solidFill>
                  </a:rPr>
                  <a:t>Q3Ds</a:t>
                </a:r>
                <a:endParaRPr lang="en-US" sz="1400">
                  <a:solidFill>
                    <a:srgbClr val="0000FF"/>
                  </a:solidFill>
                </a:endParaRPr>
              </a:p>
            </p:txBody>
          </p:sp>
          <p:sp>
            <p:nvSpPr>
              <p:cNvPr id="209957" name="Line 37"/>
              <p:cNvSpPr>
                <a:spLocks noChangeShapeType="1"/>
              </p:cNvSpPr>
              <p:nvPr/>
            </p:nvSpPr>
            <p:spPr bwMode="auto">
              <a:xfrm>
                <a:off x="3471" y="2082"/>
                <a:ext cx="0" cy="18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9958" name="Line 38"/>
              <p:cNvSpPr>
                <a:spLocks noChangeShapeType="1"/>
              </p:cNvSpPr>
              <p:nvPr/>
            </p:nvSpPr>
            <p:spPr bwMode="auto">
              <a:xfrm>
                <a:off x="3846" y="2082"/>
                <a:ext cx="0" cy="18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9959" name="Text Box 39"/>
              <p:cNvSpPr txBox="1">
                <a:spLocks noChangeArrowheads="1"/>
              </p:cNvSpPr>
              <p:nvPr/>
            </p:nvSpPr>
            <p:spPr bwMode="auto">
              <a:xfrm>
                <a:off x="4144" y="1997"/>
                <a:ext cx="37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0000FF"/>
                    </a:solidFill>
                  </a:rPr>
                  <a:t>Q3Ds</a:t>
                </a:r>
                <a:endParaRPr lang="en-US" sz="1400">
                  <a:solidFill>
                    <a:srgbClr val="0000FF"/>
                  </a:solidFill>
                </a:endParaRPr>
              </a:p>
            </p:txBody>
          </p:sp>
          <p:sp>
            <p:nvSpPr>
              <p:cNvPr id="209960" name="Text Box 40"/>
              <p:cNvSpPr txBox="1">
                <a:spLocks noChangeArrowheads="1"/>
              </p:cNvSpPr>
              <p:nvPr/>
            </p:nvSpPr>
            <p:spPr bwMode="auto">
              <a:xfrm>
                <a:off x="4739" y="1934"/>
                <a:ext cx="40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FF0000"/>
                    </a:solidFill>
                  </a:rPr>
                  <a:t>GQDs</a:t>
                </a:r>
                <a:endParaRPr 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09961" name="Text Box 41"/>
              <p:cNvSpPr txBox="1">
                <a:spLocks noChangeArrowheads="1"/>
              </p:cNvSpPr>
              <p:nvPr/>
            </p:nvSpPr>
            <p:spPr bwMode="auto">
              <a:xfrm>
                <a:off x="4254" y="1554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000000"/>
                    </a:solidFill>
                  </a:rPr>
                  <a:t>PQDs</a:t>
                </a:r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3301" y="2597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000000"/>
                    </a:solidFill>
                  </a:rPr>
                  <a:t>PQDs</a:t>
                </a:r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63" name="Text Box 43"/>
              <p:cNvSpPr txBox="1">
                <a:spLocks noChangeArrowheads="1"/>
              </p:cNvSpPr>
              <p:nvPr/>
            </p:nvSpPr>
            <p:spPr bwMode="auto">
              <a:xfrm>
                <a:off x="3710" y="2371"/>
                <a:ext cx="40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FF0000"/>
                    </a:solidFill>
                  </a:rPr>
                  <a:t>GQDs</a:t>
                </a:r>
                <a:endParaRPr 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09964" name="Text Box 44"/>
              <p:cNvSpPr txBox="1">
                <a:spLocks noChangeArrowheads="1"/>
              </p:cNvSpPr>
              <p:nvPr/>
            </p:nvSpPr>
            <p:spPr bwMode="auto">
              <a:xfrm>
                <a:off x="4361" y="3051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000000"/>
                    </a:solidFill>
                  </a:rPr>
                  <a:t>PQDs</a:t>
                </a:r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65" name="Text Box 45"/>
              <p:cNvSpPr txBox="1">
                <a:spLocks noChangeArrowheads="1"/>
              </p:cNvSpPr>
              <p:nvPr/>
            </p:nvSpPr>
            <p:spPr bwMode="auto">
              <a:xfrm>
                <a:off x="4515" y="2519"/>
                <a:ext cx="40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 sz="1400">
                    <a:solidFill>
                      <a:srgbClr val="FF0000"/>
                    </a:solidFill>
                  </a:rPr>
                  <a:t>GQDs</a:t>
                </a:r>
                <a:endParaRPr 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209966" name="Text Box 46"/>
              <p:cNvSpPr txBox="1">
                <a:spLocks noChangeArrowheads="1"/>
              </p:cNvSpPr>
              <p:nvPr/>
            </p:nvSpPr>
            <p:spPr bwMode="auto">
              <a:xfrm>
                <a:off x="3851" y="3364"/>
                <a:ext cx="72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>
                    <a:solidFill>
                      <a:srgbClr val="000000"/>
                    </a:solidFill>
                  </a:rPr>
                  <a:t>Altura (Å)</a:t>
                </a: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67" name="Text Box 47"/>
              <p:cNvSpPr txBox="1">
                <a:spLocks noChangeArrowheads="1"/>
              </p:cNvSpPr>
              <p:nvPr/>
            </p:nvSpPr>
            <p:spPr bwMode="auto">
              <a:xfrm rot="16200000">
                <a:off x="2213" y="2246"/>
                <a:ext cx="161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pt-BR">
                    <a:solidFill>
                      <a:srgbClr val="000000"/>
                    </a:solidFill>
                  </a:rPr>
                  <a:t>Densidade de QDs (</a:t>
                </a:r>
                <a:r>
                  <a:rPr lang="pt-BR">
                    <a:solidFill>
                      <a:srgbClr val="000000"/>
                    </a:solidFill>
                    <a:latin typeface="UniversalMath1 BT" pitchFamily="18" charset="2"/>
                  </a:rPr>
                  <a:t>m</a:t>
                </a:r>
                <a:r>
                  <a:rPr lang="pt-BR">
                    <a:solidFill>
                      <a:srgbClr val="000000"/>
                    </a:solidFill>
                  </a:rPr>
                  <a:t>m</a:t>
                </a:r>
                <a:r>
                  <a:rPr lang="pt-BR" baseline="30000">
                    <a:solidFill>
                      <a:srgbClr val="000000"/>
                    </a:solidFill>
                  </a:rPr>
                  <a:t>-2</a:t>
                </a:r>
                <a:r>
                  <a:rPr lang="pt-BR">
                    <a:solidFill>
                      <a:srgbClr val="000000"/>
                    </a:solidFill>
                  </a:rPr>
                  <a:t>)</a:t>
                </a: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9968" name="Text Box 48"/>
            <p:cNvSpPr txBox="1">
              <a:spLocks noChangeArrowheads="1"/>
            </p:cNvSpPr>
            <p:nvPr/>
          </p:nvSpPr>
          <p:spPr bwMode="auto">
            <a:xfrm>
              <a:off x="2835" y="572"/>
              <a:ext cx="292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4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Histograma de alturas</a:t>
              </a:r>
              <a:endParaRPr lang="en-US" sz="4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1"/>
          <p:cNvGrpSpPr>
            <a:grpSpLocks/>
          </p:cNvGrpSpPr>
          <p:nvPr/>
        </p:nvGrpSpPr>
        <p:grpSpPr bwMode="auto">
          <a:xfrm>
            <a:off x="4641850" y="3213100"/>
            <a:ext cx="4344988" cy="2308225"/>
            <a:chOff x="2924" y="2024"/>
            <a:chExt cx="2737" cy="1454"/>
          </a:xfrm>
        </p:grpSpPr>
        <p:sp>
          <p:nvSpPr>
            <p:cNvPr id="198855" name="AutoShape 199"/>
            <p:cNvSpPr>
              <a:spLocks noChangeArrowheads="1"/>
            </p:cNvSpPr>
            <p:nvPr/>
          </p:nvSpPr>
          <p:spPr bwMode="auto">
            <a:xfrm>
              <a:off x="5495" y="2024"/>
              <a:ext cx="166" cy="139"/>
            </a:xfrm>
            <a:prstGeom prst="roundRect">
              <a:avLst>
                <a:gd name="adj" fmla="val 16667"/>
              </a:avLst>
            </a:prstGeom>
            <a:solidFill>
              <a:srgbClr val="FFFF99">
                <a:alpha val="50000"/>
              </a:srgbClr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cxnSp>
          <p:nvCxnSpPr>
            <p:cNvPr id="198854" name="AutoShape 198"/>
            <p:cNvCxnSpPr>
              <a:cxnSpLocks noChangeShapeType="1"/>
              <a:stCxn id="0" idx="2"/>
              <a:endCxn id="198855" idx="1"/>
            </p:cNvCxnSpPr>
            <p:nvPr/>
          </p:nvCxnSpPr>
          <p:spPr bwMode="auto">
            <a:xfrm rot="5400000" flipH="1" flipV="1">
              <a:off x="3518" y="1500"/>
              <a:ext cx="1384" cy="2571"/>
            </a:xfrm>
            <a:prstGeom prst="bentConnector4">
              <a:avLst>
                <a:gd name="adj1" fmla="val -10403"/>
                <a:gd name="adj2" fmla="val 5212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stealth" w="lg" len="lg"/>
            </a:ln>
            <a:effectLst/>
          </p:spPr>
        </p:cxnSp>
      </p:grpSp>
      <p:grpSp>
        <p:nvGrpSpPr>
          <p:cNvPr id="3" name="Group 190"/>
          <p:cNvGrpSpPr>
            <a:grpSpLocks/>
          </p:cNvGrpSpPr>
          <p:nvPr/>
        </p:nvGrpSpPr>
        <p:grpSpPr bwMode="auto">
          <a:xfrm>
            <a:off x="3241675" y="2152650"/>
            <a:ext cx="2625725" cy="4445000"/>
            <a:chOff x="2042" y="1356"/>
            <a:chExt cx="1654" cy="2800"/>
          </a:xfrm>
        </p:grpSpPr>
        <p:sp>
          <p:nvSpPr>
            <p:cNvPr id="198845" name="AutoShape 189"/>
            <p:cNvSpPr>
              <a:spLocks noChangeArrowheads="1"/>
            </p:cNvSpPr>
            <p:nvPr/>
          </p:nvSpPr>
          <p:spPr bwMode="auto">
            <a:xfrm>
              <a:off x="2880" y="1356"/>
              <a:ext cx="136" cy="136"/>
            </a:xfrm>
            <a:prstGeom prst="roundRect">
              <a:avLst>
                <a:gd name="adj" fmla="val 16667"/>
              </a:avLst>
            </a:prstGeom>
            <a:solidFill>
              <a:srgbClr val="FFFF99">
                <a:alpha val="50000"/>
              </a:srgbClr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4" name="Group 185"/>
            <p:cNvGrpSpPr>
              <a:grpSpLocks/>
            </p:cNvGrpSpPr>
            <p:nvPr/>
          </p:nvGrpSpPr>
          <p:grpSpPr bwMode="auto">
            <a:xfrm>
              <a:off x="2042" y="2970"/>
              <a:ext cx="1654" cy="1186"/>
              <a:chOff x="2042" y="2970"/>
              <a:chExt cx="1654" cy="1186"/>
            </a:xfrm>
          </p:grpSpPr>
          <p:sp>
            <p:nvSpPr>
              <p:cNvPr id="198809" name="AutoShape 153"/>
              <p:cNvSpPr>
                <a:spLocks noChangeArrowheads="1"/>
              </p:cNvSpPr>
              <p:nvPr/>
            </p:nvSpPr>
            <p:spPr bwMode="auto">
              <a:xfrm>
                <a:off x="2042" y="2970"/>
                <a:ext cx="1654" cy="137"/>
              </a:xfrm>
              <a:prstGeom prst="roundRect">
                <a:avLst>
                  <a:gd name="adj" fmla="val 16667"/>
                </a:avLst>
              </a:prstGeom>
              <a:solidFill>
                <a:srgbClr val="FFFF99">
                  <a:alpha val="49001"/>
                </a:srgbClr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5" name="Group 183"/>
              <p:cNvGrpSpPr>
                <a:grpSpLocks/>
              </p:cNvGrpSpPr>
              <p:nvPr/>
            </p:nvGrpSpPr>
            <p:grpSpPr bwMode="auto">
              <a:xfrm>
                <a:off x="2378" y="3610"/>
                <a:ext cx="998" cy="546"/>
                <a:chOff x="1973" y="3610"/>
                <a:chExt cx="998" cy="546"/>
              </a:xfrm>
            </p:grpSpPr>
            <p:sp>
              <p:nvSpPr>
                <p:cNvPr id="198838" name="AutoShape 182"/>
                <p:cNvSpPr>
                  <a:spLocks noChangeArrowheads="1"/>
                </p:cNvSpPr>
                <p:nvPr/>
              </p:nvSpPr>
              <p:spPr bwMode="auto">
                <a:xfrm>
                  <a:off x="1973" y="3612"/>
                  <a:ext cx="998" cy="54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99">
                    <a:alpha val="50000"/>
                  </a:srgbClr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graphicFrame>
              <p:nvGraphicFramePr>
                <p:cNvPr id="198836" name="Object 180"/>
                <p:cNvGraphicFramePr>
                  <a:graphicFrameLocks noChangeAspect="1"/>
                </p:cNvGraphicFramePr>
                <p:nvPr/>
              </p:nvGraphicFramePr>
              <p:xfrm>
                <a:off x="2018" y="3610"/>
                <a:ext cx="880" cy="546"/>
              </p:xfrm>
              <a:graphic>
                <a:graphicData uri="http://schemas.openxmlformats.org/presentationml/2006/ole">
                  <p:oleObj spid="_x0000_s3081" name="Equation" r:id="rId3" imgW="634680" imgH="393480" progId="Equation.3">
                    <p:embed/>
                  </p:oleObj>
                </a:graphicData>
              </a:graphic>
            </p:graphicFrame>
          </p:grpSp>
        </p:grpSp>
      </p:grpSp>
      <p:grpSp>
        <p:nvGrpSpPr>
          <p:cNvPr id="6" name="Group 63"/>
          <p:cNvGrpSpPr>
            <a:grpSpLocks/>
          </p:cNvGrpSpPr>
          <p:nvPr/>
        </p:nvGrpSpPr>
        <p:grpSpPr bwMode="auto">
          <a:xfrm>
            <a:off x="2995613" y="2073275"/>
            <a:ext cx="2844800" cy="2897188"/>
            <a:chOff x="1887" y="1306"/>
            <a:chExt cx="1792" cy="1825"/>
          </a:xfrm>
        </p:grpSpPr>
        <p:pic>
          <p:nvPicPr>
            <p:cNvPr id="198670" name="Picture 14" descr="mobil-SdH-Passo3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09" y="1418"/>
              <a:ext cx="1542" cy="1534"/>
            </a:xfrm>
            <a:prstGeom prst="rect">
              <a:avLst/>
            </a:prstGeom>
            <a:noFill/>
          </p:spPr>
        </p:pic>
        <p:sp>
          <p:nvSpPr>
            <p:cNvPr id="198687" name="Text Box 31"/>
            <p:cNvSpPr txBox="1">
              <a:spLocks noChangeArrowheads="1"/>
            </p:cNvSpPr>
            <p:nvPr/>
          </p:nvSpPr>
          <p:spPr bwMode="auto">
            <a:xfrm>
              <a:off x="2026" y="2939"/>
              <a:ext cx="2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0,5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88" name="Text Box 32"/>
            <p:cNvSpPr txBox="1">
              <a:spLocks noChangeArrowheads="1"/>
            </p:cNvSpPr>
            <p:nvPr/>
          </p:nvSpPr>
          <p:spPr bwMode="auto">
            <a:xfrm>
              <a:off x="2554" y="2939"/>
              <a:ext cx="1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1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89" name="Text Box 33"/>
            <p:cNvSpPr txBox="1">
              <a:spLocks noChangeArrowheads="1"/>
            </p:cNvSpPr>
            <p:nvPr/>
          </p:nvSpPr>
          <p:spPr bwMode="auto">
            <a:xfrm>
              <a:off x="2987" y="2939"/>
              <a:ext cx="2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1,5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90" name="Text Box 34"/>
            <p:cNvSpPr txBox="1">
              <a:spLocks noChangeArrowheads="1"/>
            </p:cNvSpPr>
            <p:nvPr/>
          </p:nvSpPr>
          <p:spPr bwMode="auto">
            <a:xfrm>
              <a:off x="3507" y="2939"/>
              <a:ext cx="1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2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91" name="Text Box 35"/>
            <p:cNvSpPr txBox="1">
              <a:spLocks noChangeArrowheads="1"/>
            </p:cNvSpPr>
            <p:nvPr/>
          </p:nvSpPr>
          <p:spPr bwMode="auto">
            <a:xfrm>
              <a:off x="2186" y="1306"/>
              <a:ext cx="1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Concentração, n</a:t>
              </a:r>
              <a:r>
                <a:rPr lang="pt-BR" sz="1400" baseline="-25000">
                  <a:solidFill>
                    <a:srgbClr val="000000"/>
                  </a:solidFill>
                </a:rPr>
                <a:t>s</a:t>
              </a:r>
              <a:r>
                <a:rPr lang="pt-BR" sz="1400">
                  <a:solidFill>
                    <a:srgbClr val="000000"/>
                  </a:solidFill>
                </a:rPr>
                <a:t> (10</a:t>
              </a:r>
              <a:r>
                <a:rPr lang="pt-BR" sz="1400" baseline="30000">
                  <a:solidFill>
                    <a:srgbClr val="000000"/>
                  </a:solidFill>
                </a:rPr>
                <a:t>12</a:t>
              </a:r>
              <a:r>
                <a:rPr lang="pt-BR" sz="1400">
                  <a:solidFill>
                    <a:srgbClr val="000000"/>
                  </a:solidFill>
                </a:rPr>
                <a:t> cm</a:t>
              </a:r>
              <a:r>
                <a:rPr lang="pt-BR" sz="1400" baseline="30000">
                  <a:solidFill>
                    <a:srgbClr val="000000"/>
                  </a:solidFill>
                </a:rPr>
                <a:t>-2</a:t>
              </a:r>
              <a:r>
                <a:rPr lang="pt-BR" sz="1400">
                  <a:solidFill>
                    <a:srgbClr val="000000"/>
                  </a:solidFill>
                </a:rPr>
                <a:t>)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717" name="Rectangle 61"/>
            <p:cNvSpPr>
              <a:spLocks noChangeArrowheads="1"/>
            </p:cNvSpPr>
            <p:nvPr/>
          </p:nvSpPr>
          <p:spPr bwMode="auto">
            <a:xfrm rot="16200000">
              <a:off x="1749" y="2162"/>
              <a:ext cx="4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600">
                  <a:solidFill>
                    <a:srgbClr val="000000"/>
                  </a:solidFill>
                </a:rPr>
                <a:t>|F</a:t>
              </a:r>
              <a:r>
                <a:rPr lang="pt-BR" sz="1600" baseline="-25000">
                  <a:solidFill>
                    <a:srgbClr val="000000"/>
                  </a:solidFill>
                </a:rPr>
                <a:t>H</a:t>
              </a:r>
              <a:r>
                <a:rPr lang="pt-BR" sz="1600">
                  <a:solidFill>
                    <a:srgbClr val="000000"/>
                  </a:solidFill>
                </a:rPr>
                <a:t>(n</a:t>
              </a:r>
              <a:r>
                <a:rPr lang="pt-BR" sz="1600" baseline="-25000">
                  <a:solidFill>
                    <a:srgbClr val="000000"/>
                  </a:solidFill>
                </a:rPr>
                <a:t>s</a:t>
              </a:r>
              <a:r>
                <a:rPr lang="pt-BR" sz="1600">
                  <a:solidFill>
                    <a:srgbClr val="000000"/>
                  </a:solidFill>
                </a:rPr>
                <a:t>)|</a:t>
              </a:r>
              <a:endParaRPr lang="en-US" sz="16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98677" name="Object 21"/>
          <p:cNvGraphicFramePr>
            <a:graphicFrameLocks noChangeAspect="1"/>
          </p:cNvGraphicFramePr>
          <p:nvPr/>
        </p:nvGraphicFramePr>
        <p:xfrm>
          <a:off x="3419475" y="2670175"/>
          <a:ext cx="2305050" cy="1800225"/>
        </p:xfrm>
        <a:graphic>
          <a:graphicData uri="http://schemas.openxmlformats.org/presentationml/2006/ole">
            <p:oleObj spid="_x0000_s3074" name="CorelDRAW" r:id="rId5" imgW="2001240" imgH="1055520" progId="CorelDraw.Graphic.10">
              <p:embed/>
            </p:oleObj>
          </a:graphicData>
        </a:graphic>
      </p:graphicFrame>
      <p:graphicFrame>
        <p:nvGraphicFramePr>
          <p:cNvPr id="198681" name="Object 25"/>
          <p:cNvGraphicFramePr>
            <a:graphicFrameLocks noChangeAspect="1"/>
          </p:cNvGraphicFramePr>
          <p:nvPr/>
        </p:nvGraphicFramePr>
        <p:xfrm>
          <a:off x="3419475" y="2959100"/>
          <a:ext cx="2305050" cy="1511300"/>
        </p:xfrm>
        <a:graphic>
          <a:graphicData uri="http://schemas.openxmlformats.org/presentationml/2006/ole">
            <p:oleObj spid="_x0000_s3075" name="CorelDRAW" r:id="rId6" imgW="2001240" imgH="1055520" progId="CorelDraw.Graphic.10">
              <p:embed/>
            </p:oleObj>
          </a:graphicData>
        </a:graphic>
      </p:graphicFrame>
      <p:graphicFrame>
        <p:nvGraphicFramePr>
          <p:cNvPr id="198682" name="Object 26"/>
          <p:cNvGraphicFramePr>
            <a:graphicFrameLocks noChangeAspect="1"/>
          </p:cNvGraphicFramePr>
          <p:nvPr/>
        </p:nvGraphicFramePr>
        <p:xfrm>
          <a:off x="3419475" y="3246438"/>
          <a:ext cx="2305050" cy="1223962"/>
        </p:xfrm>
        <a:graphic>
          <a:graphicData uri="http://schemas.openxmlformats.org/presentationml/2006/ole">
            <p:oleObj spid="_x0000_s3076" name="CorelDRAW" r:id="rId7" imgW="2001240" imgH="1055520" progId="CorelDraw.Graphic.10">
              <p:embed/>
            </p:oleObj>
          </a:graphicData>
        </a:graphic>
      </p:graphicFrame>
      <p:graphicFrame>
        <p:nvGraphicFramePr>
          <p:cNvPr id="198683" name="Object 27"/>
          <p:cNvGraphicFramePr>
            <a:graphicFrameLocks noChangeAspect="1"/>
          </p:cNvGraphicFramePr>
          <p:nvPr/>
        </p:nvGraphicFramePr>
        <p:xfrm>
          <a:off x="3419475" y="3535363"/>
          <a:ext cx="2305050" cy="935037"/>
        </p:xfrm>
        <a:graphic>
          <a:graphicData uri="http://schemas.openxmlformats.org/presentationml/2006/ole">
            <p:oleObj spid="_x0000_s3077" name="CorelDRAW" r:id="rId8" imgW="2001240" imgH="1055520" progId="CorelDraw.Graphic.10">
              <p:embed/>
            </p:oleObj>
          </a:graphicData>
        </a:graphic>
      </p:graphicFrame>
      <p:graphicFrame>
        <p:nvGraphicFramePr>
          <p:cNvPr id="198684" name="Object 28"/>
          <p:cNvGraphicFramePr>
            <a:graphicFrameLocks noChangeAspect="1"/>
          </p:cNvGraphicFramePr>
          <p:nvPr/>
        </p:nvGraphicFramePr>
        <p:xfrm>
          <a:off x="3419475" y="3822700"/>
          <a:ext cx="2305050" cy="647700"/>
        </p:xfrm>
        <a:graphic>
          <a:graphicData uri="http://schemas.openxmlformats.org/presentationml/2006/ole">
            <p:oleObj spid="_x0000_s3078" name="CorelDRAW" r:id="rId9" imgW="2001240" imgH="1055520" progId="CorelDraw.Graphic.10">
              <p:embed/>
            </p:oleObj>
          </a:graphicData>
        </a:graphic>
      </p:graphicFrame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5867400" y="2078038"/>
            <a:ext cx="3133725" cy="2895600"/>
            <a:chOff x="3696" y="1309"/>
            <a:chExt cx="1974" cy="1824"/>
          </a:xfrm>
        </p:grpSpPr>
        <p:pic>
          <p:nvPicPr>
            <p:cNvPr id="198692" name="Picture 36" descr="mobil-SdH-Passo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923" y="1501"/>
              <a:ext cx="1542" cy="1455"/>
            </a:xfrm>
            <a:prstGeom prst="rect">
              <a:avLst/>
            </a:prstGeom>
            <a:noFill/>
          </p:spPr>
        </p:pic>
        <p:sp>
          <p:nvSpPr>
            <p:cNvPr id="198693" name="Text Box 37"/>
            <p:cNvSpPr txBox="1">
              <a:spLocks noChangeArrowheads="1"/>
            </p:cNvSpPr>
            <p:nvPr/>
          </p:nvSpPr>
          <p:spPr bwMode="auto">
            <a:xfrm>
              <a:off x="4487" y="2941"/>
              <a:ext cx="2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0,5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94" name="Text Box 38"/>
            <p:cNvSpPr txBox="1">
              <a:spLocks noChangeArrowheads="1"/>
            </p:cNvSpPr>
            <p:nvPr/>
          </p:nvSpPr>
          <p:spPr bwMode="auto">
            <a:xfrm>
              <a:off x="3873" y="2939"/>
              <a:ext cx="2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0,1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95" name="Text Box 39"/>
            <p:cNvSpPr txBox="1">
              <a:spLocks noChangeArrowheads="1"/>
            </p:cNvSpPr>
            <p:nvPr/>
          </p:nvSpPr>
          <p:spPr bwMode="auto">
            <a:xfrm>
              <a:off x="5301" y="2941"/>
              <a:ext cx="1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1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96" name="Text Box 40"/>
            <p:cNvSpPr txBox="1">
              <a:spLocks noChangeArrowheads="1"/>
            </p:cNvSpPr>
            <p:nvPr/>
          </p:nvSpPr>
          <p:spPr bwMode="auto">
            <a:xfrm>
              <a:off x="3696" y="1309"/>
              <a:ext cx="197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pt-BR" sz="1400">
                  <a:solidFill>
                    <a:srgbClr val="000000"/>
                  </a:solidFill>
                </a:rPr>
                <a:t>Limite inferior da janela Hanning, t</a:t>
              </a:r>
              <a:r>
                <a:rPr lang="pt-BR" sz="1400" baseline="-25000">
                  <a:solidFill>
                    <a:srgbClr val="000000"/>
                  </a:solidFill>
                </a:rPr>
                <a:t>1</a:t>
              </a:r>
              <a:r>
                <a:rPr lang="pt-BR" sz="1400">
                  <a:solidFill>
                    <a:srgbClr val="000000"/>
                  </a:solidFill>
                </a:rPr>
                <a:t> (T</a:t>
              </a:r>
              <a:r>
                <a:rPr lang="pt-BR" sz="1400" baseline="30000">
                  <a:solidFill>
                    <a:srgbClr val="000000"/>
                  </a:solidFill>
                </a:rPr>
                <a:t>-1</a:t>
              </a:r>
              <a:r>
                <a:rPr lang="pt-BR" sz="1400">
                  <a:solidFill>
                    <a:srgbClr val="000000"/>
                  </a:solidFill>
                </a:rPr>
                <a:t>)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97" name="Text Box 41"/>
            <p:cNvSpPr txBox="1">
              <a:spLocks noChangeArrowheads="1"/>
            </p:cNvSpPr>
            <p:nvPr/>
          </p:nvSpPr>
          <p:spPr bwMode="auto">
            <a:xfrm rot="16200000">
              <a:off x="5240" y="2124"/>
              <a:ext cx="62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600">
                  <a:solidFill>
                    <a:srgbClr val="000000"/>
                  </a:solidFill>
                </a:rPr>
                <a:t>ln |F</a:t>
              </a:r>
              <a:r>
                <a:rPr lang="pt-BR" sz="1600" baseline="-25000">
                  <a:solidFill>
                    <a:srgbClr val="000000"/>
                  </a:solidFill>
                </a:rPr>
                <a:t>H</a:t>
              </a:r>
              <a:r>
                <a:rPr lang="pt-BR" sz="1600">
                  <a:solidFill>
                    <a:srgbClr val="000000"/>
                  </a:solidFill>
                </a:rPr>
                <a:t>(n</a:t>
              </a:r>
              <a:r>
                <a:rPr lang="pt-BR" sz="1600" baseline="-25000">
                  <a:solidFill>
                    <a:srgbClr val="000000"/>
                  </a:solidFill>
                </a:rPr>
                <a:t>k</a:t>
              </a:r>
              <a:r>
                <a:rPr lang="pt-BR" sz="1600">
                  <a:solidFill>
                    <a:srgbClr val="000000"/>
                  </a:solidFill>
                </a:rPr>
                <a:t>)|</a:t>
              </a:r>
              <a:endParaRPr lang="en-US" sz="160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62"/>
          <p:cNvGrpSpPr>
            <a:grpSpLocks/>
          </p:cNvGrpSpPr>
          <p:nvPr/>
        </p:nvGrpSpPr>
        <p:grpSpPr bwMode="auto">
          <a:xfrm>
            <a:off x="153988" y="2060575"/>
            <a:ext cx="2781300" cy="2909888"/>
            <a:chOff x="97" y="1298"/>
            <a:chExt cx="1752" cy="1833"/>
          </a:xfrm>
        </p:grpSpPr>
        <p:sp>
          <p:nvSpPr>
            <p:cNvPr id="198663" name="Text Box 7"/>
            <p:cNvSpPr txBox="1">
              <a:spLocks noChangeArrowheads="1"/>
            </p:cNvSpPr>
            <p:nvPr/>
          </p:nvSpPr>
          <p:spPr bwMode="auto">
            <a:xfrm>
              <a:off x="863" y="2939"/>
              <a:ext cx="2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0,5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pic>
          <p:nvPicPr>
            <p:cNvPr id="198665" name="Picture 9" descr="mobil-SdH-Passo2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95" y="1501"/>
              <a:ext cx="1542" cy="1455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98667" name="Text Box 11"/>
            <p:cNvSpPr txBox="1">
              <a:spLocks noChangeArrowheads="1"/>
            </p:cNvSpPr>
            <p:nvPr/>
          </p:nvSpPr>
          <p:spPr bwMode="auto">
            <a:xfrm>
              <a:off x="249" y="2937"/>
              <a:ext cx="2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0,1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68" name="Text Box 12"/>
            <p:cNvSpPr txBox="1">
              <a:spLocks noChangeArrowheads="1"/>
            </p:cNvSpPr>
            <p:nvPr/>
          </p:nvSpPr>
          <p:spPr bwMode="auto">
            <a:xfrm>
              <a:off x="1677" y="2939"/>
              <a:ext cx="1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1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73" name="Text Box 17"/>
            <p:cNvSpPr txBox="1">
              <a:spLocks noChangeArrowheads="1"/>
            </p:cNvSpPr>
            <p:nvPr/>
          </p:nvSpPr>
          <p:spPr bwMode="auto">
            <a:xfrm>
              <a:off x="809" y="1298"/>
              <a:ext cx="50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400">
                  <a:solidFill>
                    <a:srgbClr val="000000"/>
                  </a:solidFill>
                </a:rPr>
                <a:t>1/B (T</a:t>
              </a:r>
              <a:r>
                <a:rPr lang="pt-BR" sz="1400" baseline="30000">
                  <a:solidFill>
                    <a:srgbClr val="000000"/>
                  </a:solidFill>
                </a:rPr>
                <a:t>-1</a:t>
              </a:r>
              <a:r>
                <a:rPr lang="pt-BR" sz="1400">
                  <a:solidFill>
                    <a:srgbClr val="000000"/>
                  </a:solidFill>
                </a:rPr>
                <a:t>)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8698" name="Text Box 42"/>
            <p:cNvSpPr txBox="1">
              <a:spLocks noChangeArrowheads="1"/>
            </p:cNvSpPr>
            <p:nvPr/>
          </p:nvSpPr>
          <p:spPr bwMode="auto">
            <a:xfrm rot="16200000">
              <a:off x="-494" y="2127"/>
              <a:ext cx="139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600">
                  <a:solidFill>
                    <a:srgbClr val="000000"/>
                  </a:solidFill>
                </a:rPr>
                <a:t>Derivada segunda de V</a:t>
              </a:r>
              <a:r>
                <a:rPr lang="pt-BR" sz="1600" i="1" baseline="-25000">
                  <a:solidFill>
                    <a:srgbClr val="000000"/>
                  </a:solidFill>
                </a:rPr>
                <a:t>xx</a:t>
              </a:r>
              <a:endParaRPr lang="en-US" sz="1600" i="1">
                <a:solidFill>
                  <a:srgbClr val="000000"/>
                </a:solidFill>
              </a:endParaRPr>
            </a:p>
          </p:txBody>
        </p:sp>
      </p:grpSp>
      <p:sp>
        <p:nvSpPr>
          <p:cNvPr id="198699" name="Oval 43"/>
          <p:cNvSpPr>
            <a:spLocks noChangeArrowheads="1"/>
          </p:cNvSpPr>
          <p:nvPr/>
        </p:nvSpPr>
        <p:spPr bwMode="auto">
          <a:xfrm>
            <a:off x="6300788" y="2635250"/>
            <a:ext cx="142875" cy="142875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00" name="Oval 44"/>
          <p:cNvSpPr>
            <a:spLocks noChangeArrowheads="1"/>
          </p:cNvSpPr>
          <p:nvPr/>
        </p:nvSpPr>
        <p:spPr bwMode="auto">
          <a:xfrm>
            <a:off x="6778625" y="3068638"/>
            <a:ext cx="142875" cy="142875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01" name="Oval 45"/>
          <p:cNvSpPr>
            <a:spLocks noChangeArrowheads="1"/>
          </p:cNvSpPr>
          <p:nvPr/>
        </p:nvSpPr>
        <p:spPr bwMode="auto">
          <a:xfrm>
            <a:off x="7261225" y="3482975"/>
            <a:ext cx="142875" cy="142875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03" name="Oval 47"/>
          <p:cNvSpPr>
            <a:spLocks noChangeArrowheads="1"/>
          </p:cNvSpPr>
          <p:nvPr/>
        </p:nvSpPr>
        <p:spPr bwMode="auto">
          <a:xfrm>
            <a:off x="7740650" y="3862388"/>
            <a:ext cx="142875" cy="142875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05" name="Oval 49"/>
          <p:cNvSpPr>
            <a:spLocks noChangeArrowheads="1"/>
          </p:cNvSpPr>
          <p:nvPr/>
        </p:nvSpPr>
        <p:spPr bwMode="auto">
          <a:xfrm>
            <a:off x="8235950" y="4254500"/>
            <a:ext cx="142875" cy="142875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21" name="Line 65"/>
          <p:cNvSpPr>
            <a:spLocks noChangeShapeType="1"/>
          </p:cNvSpPr>
          <p:nvPr/>
        </p:nvSpPr>
        <p:spPr bwMode="auto">
          <a:xfrm>
            <a:off x="6300788" y="2636838"/>
            <a:ext cx="2246312" cy="1922462"/>
          </a:xfrm>
          <a:prstGeom prst="line">
            <a:avLst/>
          </a:prstGeom>
          <a:noFill/>
          <a:ln w="9525">
            <a:solidFill>
              <a:srgbClr val="FFFFFF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98729" name="Oval 73"/>
          <p:cNvSpPr>
            <a:spLocks noChangeArrowheads="1"/>
          </p:cNvSpPr>
          <p:nvPr/>
        </p:nvSpPr>
        <p:spPr bwMode="auto">
          <a:xfrm>
            <a:off x="4559300" y="2925763"/>
            <a:ext cx="71438" cy="7143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30" name="Oval 74"/>
          <p:cNvSpPr>
            <a:spLocks noChangeArrowheads="1"/>
          </p:cNvSpPr>
          <p:nvPr/>
        </p:nvSpPr>
        <p:spPr bwMode="auto">
          <a:xfrm>
            <a:off x="4559300" y="3213100"/>
            <a:ext cx="71438" cy="71438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31" name="Oval 75"/>
          <p:cNvSpPr>
            <a:spLocks noChangeArrowheads="1"/>
          </p:cNvSpPr>
          <p:nvPr/>
        </p:nvSpPr>
        <p:spPr bwMode="auto">
          <a:xfrm>
            <a:off x="4540250" y="3502025"/>
            <a:ext cx="71438" cy="71438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32" name="Oval 76"/>
          <p:cNvSpPr>
            <a:spLocks noChangeArrowheads="1"/>
          </p:cNvSpPr>
          <p:nvPr/>
        </p:nvSpPr>
        <p:spPr bwMode="auto">
          <a:xfrm>
            <a:off x="4533900" y="3789363"/>
            <a:ext cx="71438" cy="7143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33" name="Oval 77"/>
          <p:cNvSpPr>
            <a:spLocks noChangeArrowheads="1"/>
          </p:cNvSpPr>
          <p:nvPr/>
        </p:nvSpPr>
        <p:spPr bwMode="auto">
          <a:xfrm>
            <a:off x="4500563" y="4078288"/>
            <a:ext cx="71437" cy="7143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37" name="Rectangle 81"/>
          <p:cNvSpPr>
            <a:spLocks noChangeArrowheads="1"/>
          </p:cNvSpPr>
          <p:nvPr/>
        </p:nvSpPr>
        <p:spPr bwMode="auto">
          <a:xfrm>
            <a:off x="590550" y="2495550"/>
            <a:ext cx="2203450" cy="20955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45" name="Rectangle 89"/>
          <p:cNvSpPr>
            <a:spLocks noChangeArrowheads="1"/>
          </p:cNvSpPr>
          <p:nvPr/>
        </p:nvSpPr>
        <p:spPr bwMode="auto">
          <a:xfrm>
            <a:off x="1081088" y="2495550"/>
            <a:ext cx="1712912" cy="20955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48" name="Rectangle 92"/>
          <p:cNvSpPr>
            <a:spLocks noChangeArrowheads="1"/>
          </p:cNvSpPr>
          <p:nvPr/>
        </p:nvSpPr>
        <p:spPr bwMode="auto">
          <a:xfrm>
            <a:off x="1562100" y="2497138"/>
            <a:ext cx="1231900" cy="2093912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51" name="Rectangle 95"/>
          <p:cNvSpPr>
            <a:spLocks noChangeArrowheads="1"/>
          </p:cNvSpPr>
          <p:nvPr/>
        </p:nvSpPr>
        <p:spPr bwMode="auto">
          <a:xfrm>
            <a:off x="2051050" y="2498725"/>
            <a:ext cx="742950" cy="208915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54" name="Rectangle 98"/>
          <p:cNvSpPr>
            <a:spLocks noChangeArrowheads="1"/>
          </p:cNvSpPr>
          <p:nvPr/>
        </p:nvSpPr>
        <p:spPr bwMode="auto">
          <a:xfrm>
            <a:off x="2540000" y="2497138"/>
            <a:ext cx="254000" cy="2093912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57" name="Rectangle 101"/>
          <p:cNvSpPr>
            <a:spLocks noChangeArrowheads="1"/>
          </p:cNvSpPr>
          <p:nvPr/>
        </p:nvSpPr>
        <p:spPr bwMode="auto">
          <a:xfrm>
            <a:off x="4565650" y="2662238"/>
            <a:ext cx="71438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58" name="Rectangle 102"/>
          <p:cNvSpPr>
            <a:spLocks noChangeArrowheads="1"/>
          </p:cNvSpPr>
          <p:nvPr/>
        </p:nvSpPr>
        <p:spPr bwMode="auto">
          <a:xfrm>
            <a:off x="4565650" y="2949575"/>
            <a:ext cx="71438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59" name="Rectangle 103"/>
          <p:cNvSpPr>
            <a:spLocks noChangeArrowheads="1"/>
          </p:cNvSpPr>
          <p:nvPr/>
        </p:nvSpPr>
        <p:spPr bwMode="auto">
          <a:xfrm>
            <a:off x="4565650" y="3232150"/>
            <a:ext cx="71438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60" name="Rectangle 104"/>
          <p:cNvSpPr>
            <a:spLocks noChangeArrowheads="1"/>
          </p:cNvSpPr>
          <p:nvPr/>
        </p:nvSpPr>
        <p:spPr bwMode="auto">
          <a:xfrm>
            <a:off x="4565650" y="3519488"/>
            <a:ext cx="71438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61" name="Rectangle 105"/>
          <p:cNvSpPr>
            <a:spLocks noChangeArrowheads="1"/>
          </p:cNvSpPr>
          <p:nvPr/>
        </p:nvSpPr>
        <p:spPr bwMode="auto">
          <a:xfrm>
            <a:off x="4560888" y="3795713"/>
            <a:ext cx="71437" cy="7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cxnSp>
        <p:nvCxnSpPr>
          <p:cNvPr id="198764" name="AutoShape 108"/>
          <p:cNvCxnSpPr>
            <a:cxnSpLocks noChangeShapeType="1"/>
            <a:stCxn id="198805" idx="1"/>
            <a:endCxn id="198699" idx="2"/>
          </p:cNvCxnSpPr>
          <p:nvPr/>
        </p:nvCxnSpPr>
        <p:spPr bwMode="auto">
          <a:xfrm rot="16200000" flipH="1">
            <a:off x="6037263" y="2443163"/>
            <a:ext cx="3175" cy="523875"/>
          </a:xfrm>
          <a:prstGeom prst="bentConnector2">
            <a:avLst/>
          </a:prstGeom>
          <a:noFill/>
          <a:ln w="9525">
            <a:solidFill>
              <a:srgbClr val="FFFF00"/>
            </a:solidFill>
            <a:miter lim="800000"/>
            <a:headEnd/>
            <a:tailEnd type="stealth" w="lg" len="lg"/>
          </a:ln>
          <a:effectLst/>
        </p:spPr>
      </p:cxnSp>
      <p:cxnSp>
        <p:nvCxnSpPr>
          <p:cNvPr id="198765" name="AutoShape 109"/>
          <p:cNvCxnSpPr>
            <a:cxnSpLocks noChangeShapeType="1"/>
            <a:stCxn id="198804" idx="1"/>
            <a:endCxn id="198700" idx="2"/>
          </p:cNvCxnSpPr>
          <p:nvPr/>
        </p:nvCxnSpPr>
        <p:spPr bwMode="auto">
          <a:xfrm>
            <a:off x="5776913" y="2987675"/>
            <a:ext cx="1001712" cy="152400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stealth" w="lg" len="lg"/>
          </a:ln>
          <a:effectLst/>
        </p:spPr>
      </p:cxnSp>
      <p:cxnSp>
        <p:nvCxnSpPr>
          <p:cNvPr id="198767" name="AutoShape 111"/>
          <p:cNvCxnSpPr>
            <a:cxnSpLocks noChangeShapeType="1"/>
            <a:stCxn id="198806" idx="1"/>
            <a:endCxn id="198701" idx="2"/>
          </p:cNvCxnSpPr>
          <p:nvPr/>
        </p:nvCxnSpPr>
        <p:spPr bwMode="auto">
          <a:xfrm>
            <a:off x="5776913" y="3270250"/>
            <a:ext cx="1484312" cy="284163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stealth" w="lg" len="lg"/>
          </a:ln>
          <a:effectLst/>
        </p:spPr>
      </p:cxnSp>
      <p:cxnSp>
        <p:nvCxnSpPr>
          <p:cNvPr id="198768" name="AutoShape 112"/>
          <p:cNvCxnSpPr>
            <a:cxnSpLocks noChangeShapeType="1"/>
            <a:stCxn id="198807" idx="1"/>
            <a:endCxn id="198703" idx="2"/>
          </p:cNvCxnSpPr>
          <p:nvPr/>
        </p:nvCxnSpPr>
        <p:spPr bwMode="auto">
          <a:xfrm>
            <a:off x="5776913" y="3559175"/>
            <a:ext cx="1963737" cy="374650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stealth" w="lg" len="lg"/>
          </a:ln>
          <a:effectLst/>
        </p:spPr>
      </p:cxnSp>
      <p:cxnSp>
        <p:nvCxnSpPr>
          <p:cNvPr id="198770" name="AutoShape 114"/>
          <p:cNvCxnSpPr>
            <a:cxnSpLocks noChangeShapeType="1"/>
            <a:stCxn id="198808" idx="1"/>
            <a:endCxn id="198705" idx="2"/>
          </p:cNvCxnSpPr>
          <p:nvPr/>
        </p:nvCxnSpPr>
        <p:spPr bwMode="auto">
          <a:xfrm>
            <a:off x="5776913" y="3836988"/>
            <a:ext cx="2459037" cy="488950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stealth" w="lg" len="lg"/>
          </a:ln>
          <a:effectLst/>
        </p:spPr>
      </p:cxnSp>
      <p:sp>
        <p:nvSpPr>
          <p:cNvPr id="198771" name="Rectangle 115"/>
          <p:cNvSpPr>
            <a:spLocks noChangeArrowheads="1"/>
          </p:cNvSpPr>
          <p:nvPr/>
        </p:nvSpPr>
        <p:spPr bwMode="auto">
          <a:xfrm>
            <a:off x="558800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72" name="Rectangle 116"/>
          <p:cNvSpPr>
            <a:spLocks noChangeArrowheads="1"/>
          </p:cNvSpPr>
          <p:nvPr/>
        </p:nvSpPr>
        <p:spPr bwMode="auto">
          <a:xfrm>
            <a:off x="1042988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73" name="Rectangle 117"/>
          <p:cNvSpPr>
            <a:spLocks noChangeArrowheads="1"/>
          </p:cNvSpPr>
          <p:nvPr/>
        </p:nvSpPr>
        <p:spPr bwMode="auto">
          <a:xfrm>
            <a:off x="1527175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74" name="Rectangle 118"/>
          <p:cNvSpPr>
            <a:spLocks noChangeArrowheads="1"/>
          </p:cNvSpPr>
          <p:nvPr/>
        </p:nvSpPr>
        <p:spPr bwMode="auto">
          <a:xfrm>
            <a:off x="2017713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75" name="Rectangle 119"/>
          <p:cNvSpPr>
            <a:spLocks noChangeArrowheads="1"/>
          </p:cNvSpPr>
          <p:nvPr/>
        </p:nvSpPr>
        <p:spPr bwMode="auto">
          <a:xfrm>
            <a:off x="2501900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76" name="Rectangle 120"/>
          <p:cNvSpPr>
            <a:spLocks noChangeArrowheads="1"/>
          </p:cNvSpPr>
          <p:nvPr/>
        </p:nvSpPr>
        <p:spPr bwMode="auto">
          <a:xfrm>
            <a:off x="6313488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77" name="Rectangle 121"/>
          <p:cNvSpPr>
            <a:spLocks noChangeArrowheads="1"/>
          </p:cNvSpPr>
          <p:nvPr/>
        </p:nvSpPr>
        <p:spPr bwMode="auto">
          <a:xfrm>
            <a:off x="6797675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78" name="Rectangle 122"/>
          <p:cNvSpPr>
            <a:spLocks noChangeArrowheads="1"/>
          </p:cNvSpPr>
          <p:nvPr/>
        </p:nvSpPr>
        <p:spPr bwMode="auto">
          <a:xfrm>
            <a:off x="7281863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79" name="Rectangle 123"/>
          <p:cNvSpPr>
            <a:spLocks noChangeArrowheads="1"/>
          </p:cNvSpPr>
          <p:nvPr/>
        </p:nvSpPr>
        <p:spPr bwMode="auto">
          <a:xfrm>
            <a:off x="7772400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80" name="Rectangle 124"/>
          <p:cNvSpPr>
            <a:spLocks noChangeArrowheads="1"/>
          </p:cNvSpPr>
          <p:nvPr/>
        </p:nvSpPr>
        <p:spPr bwMode="auto">
          <a:xfrm>
            <a:off x="8256588" y="4941888"/>
            <a:ext cx="73025" cy="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793" name="Rectangle 137"/>
          <p:cNvSpPr>
            <a:spLocks noChangeArrowheads="1"/>
          </p:cNvSpPr>
          <p:nvPr/>
        </p:nvSpPr>
        <p:spPr bwMode="auto">
          <a:xfrm>
            <a:off x="4605338" y="4610100"/>
            <a:ext cx="71437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9" name="Group 154"/>
          <p:cNvGrpSpPr>
            <a:grpSpLocks/>
          </p:cNvGrpSpPr>
          <p:nvPr/>
        </p:nvGrpSpPr>
        <p:grpSpPr bwMode="auto">
          <a:xfrm>
            <a:off x="433388" y="5013325"/>
            <a:ext cx="5916612" cy="784225"/>
            <a:chOff x="273" y="3158"/>
            <a:chExt cx="3727" cy="494"/>
          </a:xfrm>
        </p:grpSpPr>
        <p:cxnSp>
          <p:nvCxnSpPr>
            <p:cNvPr id="198781" name="AutoShape 125"/>
            <p:cNvCxnSpPr>
              <a:cxnSpLocks noChangeShapeType="1"/>
            </p:cNvCxnSpPr>
            <p:nvPr/>
          </p:nvCxnSpPr>
          <p:spPr bwMode="auto">
            <a:xfrm rot="16200000" flipH="1">
              <a:off x="2187" y="1346"/>
              <a:ext cx="1" cy="3625"/>
            </a:xfrm>
            <a:prstGeom prst="bentConnector3">
              <a:avLst>
                <a:gd name="adj1" fmla="val 28000000"/>
              </a:avLst>
            </a:prstGeom>
            <a:noFill/>
            <a:ln w="9525">
              <a:solidFill>
                <a:srgbClr val="FFFF00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198798" name="Text Box 142"/>
            <p:cNvSpPr txBox="1">
              <a:spLocks noChangeArrowheads="1"/>
            </p:cNvSpPr>
            <p:nvPr/>
          </p:nvSpPr>
          <p:spPr bwMode="auto">
            <a:xfrm>
              <a:off x="273" y="3440"/>
              <a:ext cx="19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600">
                  <a:solidFill>
                    <a:srgbClr val="000000"/>
                  </a:solidFill>
                </a:rPr>
                <a:t>t</a:t>
              </a:r>
              <a:r>
                <a:rPr lang="pt-BR" sz="1600" baseline="-25000">
                  <a:solidFill>
                    <a:srgbClr val="000000"/>
                  </a:solidFill>
                </a:rPr>
                <a:t>1</a:t>
              </a:r>
              <a:endParaRPr lang="en-US" sz="16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155"/>
          <p:cNvGrpSpPr>
            <a:grpSpLocks/>
          </p:cNvGrpSpPr>
          <p:nvPr/>
        </p:nvGrpSpPr>
        <p:grpSpPr bwMode="auto">
          <a:xfrm>
            <a:off x="925513" y="5013325"/>
            <a:ext cx="5908675" cy="785813"/>
            <a:chOff x="583" y="3158"/>
            <a:chExt cx="3722" cy="495"/>
          </a:xfrm>
        </p:grpSpPr>
        <p:cxnSp>
          <p:nvCxnSpPr>
            <p:cNvPr id="198782" name="AutoShape 126"/>
            <p:cNvCxnSpPr>
              <a:cxnSpLocks noChangeShapeType="1"/>
              <a:stCxn id="198772" idx="2"/>
              <a:endCxn id="198777" idx="2"/>
            </p:cNvCxnSpPr>
            <p:nvPr/>
          </p:nvCxnSpPr>
          <p:spPr bwMode="auto">
            <a:xfrm rot="16200000" flipH="1">
              <a:off x="2492" y="1346"/>
              <a:ext cx="1" cy="3625"/>
            </a:xfrm>
            <a:prstGeom prst="bentConnector3">
              <a:avLst>
                <a:gd name="adj1" fmla="val 28100000"/>
              </a:avLst>
            </a:prstGeom>
            <a:noFill/>
            <a:ln w="9525">
              <a:solidFill>
                <a:srgbClr val="FFFF00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198799" name="Text Box 143"/>
            <p:cNvSpPr txBox="1">
              <a:spLocks noChangeArrowheads="1"/>
            </p:cNvSpPr>
            <p:nvPr/>
          </p:nvSpPr>
          <p:spPr bwMode="auto">
            <a:xfrm>
              <a:off x="583" y="3441"/>
              <a:ext cx="19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600">
                  <a:solidFill>
                    <a:srgbClr val="000000"/>
                  </a:solidFill>
                </a:rPr>
                <a:t>t</a:t>
              </a:r>
              <a:r>
                <a:rPr lang="pt-BR" sz="1600" baseline="-25000">
                  <a:solidFill>
                    <a:srgbClr val="000000"/>
                  </a:solidFill>
                </a:rPr>
                <a:t>1</a:t>
              </a:r>
              <a:endParaRPr lang="en-US" sz="160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56"/>
          <p:cNvGrpSpPr>
            <a:grpSpLocks/>
          </p:cNvGrpSpPr>
          <p:nvPr/>
        </p:nvGrpSpPr>
        <p:grpSpPr bwMode="auto">
          <a:xfrm>
            <a:off x="1403350" y="5013325"/>
            <a:ext cx="5915025" cy="788988"/>
            <a:chOff x="884" y="3158"/>
            <a:chExt cx="3726" cy="497"/>
          </a:xfrm>
        </p:grpSpPr>
        <p:cxnSp>
          <p:nvCxnSpPr>
            <p:cNvPr id="198783" name="AutoShape 127"/>
            <p:cNvCxnSpPr>
              <a:cxnSpLocks noChangeShapeType="1"/>
              <a:stCxn id="198773" idx="2"/>
              <a:endCxn id="198778" idx="2"/>
            </p:cNvCxnSpPr>
            <p:nvPr/>
          </p:nvCxnSpPr>
          <p:spPr bwMode="auto">
            <a:xfrm rot="16200000" flipH="1">
              <a:off x="2797" y="1346"/>
              <a:ext cx="1" cy="3625"/>
            </a:xfrm>
            <a:prstGeom prst="bentConnector3">
              <a:avLst>
                <a:gd name="adj1" fmla="val 28100000"/>
              </a:avLst>
            </a:prstGeom>
            <a:noFill/>
            <a:ln w="9525">
              <a:solidFill>
                <a:srgbClr val="FFFF00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198800" name="Text Box 144"/>
            <p:cNvSpPr txBox="1">
              <a:spLocks noChangeArrowheads="1"/>
            </p:cNvSpPr>
            <p:nvPr/>
          </p:nvSpPr>
          <p:spPr bwMode="auto">
            <a:xfrm>
              <a:off x="884" y="3443"/>
              <a:ext cx="19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600">
                  <a:solidFill>
                    <a:srgbClr val="000000"/>
                  </a:solidFill>
                </a:rPr>
                <a:t>t</a:t>
              </a:r>
              <a:r>
                <a:rPr lang="pt-BR" sz="1600" baseline="-25000">
                  <a:solidFill>
                    <a:srgbClr val="000000"/>
                  </a:solidFill>
                </a:rPr>
                <a:t>1</a:t>
              </a:r>
              <a:endParaRPr lang="en-US" sz="160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57"/>
          <p:cNvGrpSpPr>
            <a:grpSpLocks/>
          </p:cNvGrpSpPr>
          <p:nvPr/>
        </p:nvGrpSpPr>
        <p:grpSpPr bwMode="auto">
          <a:xfrm>
            <a:off x="1882775" y="5013325"/>
            <a:ext cx="5926138" cy="785813"/>
            <a:chOff x="1186" y="3158"/>
            <a:chExt cx="3733" cy="495"/>
          </a:xfrm>
        </p:grpSpPr>
        <p:cxnSp>
          <p:nvCxnSpPr>
            <p:cNvPr id="198784" name="AutoShape 128"/>
            <p:cNvCxnSpPr>
              <a:cxnSpLocks noChangeShapeType="1"/>
              <a:stCxn id="198774" idx="2"/>
              <a:endCxn id="198779" idx="2"/>
            </p:cNvCxnSpPr>
            <p:nvPr/>
          </p:nvCxnSpPr>
          <p:spPr bwMode="auto">
            <a:xfrm rot="16200000" flipH="1">
              <a:off x="3106" y="1346"/>
              <a:ext cx="1" cy="3625"/>
            </a:xfrm>
            <a:prstGeom prst="bentConnector3">
              <a:avLst>
                <a:gd name="adj1" fmla="val 28000000"/>
              </a:avLst>
            </a:prstGeom>
            <a:noFill/>
            <a:ln w="9525">
              <a:solidFill>
                <a:srgbClr val="FFFF00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198801" name="Text Box 145"/>
            <p:cNvSpPr txBox="1">
              <a:spLocks noChangeArrowheads="1"/>
            </p:cNvSpPr>
            <p:nvPr/>
          </p:nvSpPr>
          <p:spPr bwMode="auto">
            <a:xfrm>
              <a:off x="1186" y="3441"/>
              <a:ext cx="19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600">
                  <a:solidFill>
                    <a:srgbClr val="000000"/>
                  </a:solidFill>
                </a:rPr>
                <a:t>t</a:t>
              </a:r>
              <a:r>
                <a:rPr lang="pt-BR" sz="1600" baseline="-25000">
                  <a:solidFill>
                    <a:srgbClr val="000000"/>
                  </a:solidFill>
                </a:rPr>
                <a:t>1</a:t>
              </a:r>
              <a:endParaRPr lang="en-US" sz="160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58"/>
          <p:cNvGrpSpPr>
            <a:grpSpLocks/>
          </p:cNvGrpSpPr>
          <p:nvPr/>
        </p:nvGrpSpPr>
        <p:grpSpPr bwMode="auto">
          <a:xfrm>
            <a:off x="2365375" y="5013325"/>
            <a:ext cx="5927725" cy="788988"/>
            <a:chOff x="1490" y="3158"/>
            <a:chExt cx="3734" cy="497"/>
          </a:xfrm>
        </p:grpSpPr>
        <p:cxnSp>
          <p:nvCxnSpPr>
            <p:cNvPr id="198785" name="AutoShape 129"/>
            <p:cNvCxnSpPr>
              <a:cxnSpLocks noChangeShapeType="1"/>
              <a:stCxn id="198775" idx="2"/>
              <a:endCxn id="198780" idx="2"/>
            </p:cNvCxnSpPr>
            <p:nvPr/>
          </p:nvCxnSpPr>
          <p:spPr bwMode="auto">
            <a:xfrm rot="16200000" flipH="1">
              <a:off x="3411" y="1346"/>
              <a:ext cx="1" cy="3625"/>
            </a:xfrm>
            <a:prstGeom prst="bentConnector3">
              <a:avLst>
                <a:gd name="adj1" fmla="val 28100000"/>
              </a:avLst>
            </a:prstGeom>
            <a:noFill/>
            <a:ln w="9525">
              <a:solidFill>
                <a:srgbClr val="FFFF00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198802" name="Text Box 146"/>
            <p:cNvSpPr txBox="1">
              <a:spLocks noChangeArrowheads="1"/>
            </p:cNvSpPr>
            <p:nvPr/>
          </p:nvSpPr>
          <p:spPr bwMode="auto">
            <a:xfrm>
              <a:off x="1490" y="3443"/>
              <a:ext cx="19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1600">
                  <a:solidFill>
                    <a:srgbClr val="000000"/>
                  </a:solidFill>
                </a:rPr>
                <a:t>t</a:t>
              </a:r>
              <a:r>
                <a:rPr lang="pt-BR" sz="1600" baseline="-25000">
                  <a:solidFill>
                    <a:srgbClr val="000000"/>
                  </a:solidFill>
                </a:rPr>
                <a:t>1</a:t>
              </a:r>
              <a:endParaRPr lang="en-US" sz="1600">
                <a:solidFill>
                  <a:srgbClr val="000000"/>
                </a:solidFill>
              </a:endParaRPr>
            </a:p>
          </p:txBody>
        </p:sp>
      </p:grpSp>
      <p:sp>
        <p:nvSpPr>
          <p:cNvPr id="198804" name="Line 148"/>
          <p:cNvSpPr>
            <a:spLocks noChangeShapeType="1"/>
          </p:cNvSpPr>
          <p:nvPr/>
        </p:nvSpPr>
        <p:spPr bwMode="auto">
          <a:xfrm>
            <a:off x="4638675" y="2987675"/>
            <a:ext cx="11382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98805" name="Line 149"/>
          <p:cNvSpPr>
            <a:spLocks noChangeShapeType="1"/>
          </p:cNvSpPr>
          <p:nvPr/>
        </p:nvSpPr>
        <p:spPr bwMode="auto">
          <a:xfrm>
            <a:off x="4638675" y="2703513"/>
            <a:ext cx="11382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98806" name="Line 150"/>
          <p:cNvSpPr>
            <a:spLocks noChangeShapeType="1"/>
          </p:cNvSpPr>
          <p:nvPr/>
        </p:nvSpPr>
        <p:spPr bwMode="auto">
          <a:xfrm>
            <a:off x="4638675" y="3270250"/>
            <a:ext cx="11382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98807" name="Line 151"/>
          <p:cNvSpPr>
            <a:spLocks noChangeShapeType="1"/>
          </p:cNvSpPr>
          <p:nvPr/>
        </p:nvSpPr>
        <p:spPr bwMode="auto">
          <a:xfrm>
            <a:off x="4638675" y="3559175"/>
            <a:ext cx="11382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98808" name="Line 152"/>
          <p:cNvSpPr>
            <a:spLocks noChangeShapeType="1"/>
          </p:cNvSpPr>
          <p:nvPr/>
        </p:nvSpPr>
        <p:spPr bwMode="auto">
          <a:xfrm>
            <a:off x="4638675" y="3836988"/>
            <a:ext cx="1138238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98827" name="AutoShape 171"/>
          <p:cNvSpPr>
            <a:spLocks/>
          </p:cNvSpPr>
          <p:nvPr/>
        </p:nvSpPr>
        <p:spPr bwMode="auto">
          <a:xfrm>
            <a:off x="828675" y="1557338"/>
            <a:ext cx="1655763" cy="360362"/>
          </a:xfrm>
          <a:prstGeom prst="borderCallout2">
            <a:avLst>
              <a:gd name="adj1" fmla="val 31718"/>
              <a:gd name="adj2" fmla="val 104602"/>
              <a:gd name="adj3" fmla="val 31718"/>
              <a:gd name="adj4" fmla="val 106134"/>
              <a:gd name="adj5" fmla="val 258593"/>
              <a:gd name="adj6" fmla="val 11131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pt-BR">
                <a:solidFill>
                  <a:srgbClr val="000000"/>
                </a:solidFill>
              </a:rPr>
              <a:t>Janela Hanning</a:t>
            </a: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4" name="Group 187"/>
          <p:cNvGrpSpPr>
            <a:grpSpLocks/>
          </p:cNvGrpSpPr>
          <p:nvPr/>
        </p:nvGrpSpPr>
        <p:grpSpPr bwMode="auto">
          <a:xfrm>
            <a:off x="3455988" y="5718175"/>
            <a:ext cx="2243137" cy="879475"/>
            <a:chOff x="3923" y="3566"/>
            <a:chExt cx="1413" cy="554"/>
          </a:xfrm>
        </p:grpSpPr>
        <p:sp>
          <p:nvSpPr>
            <p:cNvPr id="198842" name="AutoShape 186"/>
            <p:cNvSpPr>
              <a:spLocks noChangeArrowheads="1"/>
            </p:cNvSpPr>
            <p:nvPr/>
          </p:nvSpPr>
          <p:spPr bwMode="auto">
            <a:xfrm>
              <a:off x="3923" y="3566"/>
              <a:ext cx="1413" cy="554"/>
            </a:xfrm>
            <a:prstGeom prst="roundRect">
              <a:avLst>
                <a:gd name="adj" fmla="val 16667"/>
              </a:avLst>
            </a:prstGeom>
            <a:solidFill>
              <a:srgbClr val="FFFF99">
                <a:alpha val="50000"/>
              </a:srgbClr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graphicFrame>
          <p:nvGraphicFramePr>
            <p:cNvPr id="198830" name="Object 174"/>
            <p:cNvGraphicFramePr>
              <a:graphicFrameLocks noChangeAspect="1"/>
            </p:cNvGraphicFramePr>
            <p:nvPr/>
          </p:nvGraphicFramePr>
          <p:xfrm>
            <a:off x="3969" y="3579"/>
            <a:ext cx="1360" cy="531"/>
          </p:xfrm>
          <a:graphic>
            <a:graphicData uri="http://schemas.openxmlformats.org/presentationml/2006/ole">
              <p:oleObj spid="_x0000_s3080" name="Equation" r:id="rId12" imgW="1104840" imgH="431640" progId="">
                <p:embed/>
              </p:oleObj>
            </a:graphicData>
          </a:graphic>
        </p:graphicFrame>
      </p:grpSp>
      <p:sp>
        <p:nvSpPr>
          <p:cNvPr id="198832" name="Arc 176"/>
          <p:cNvSpPr>
            <a:spLocks/>
          </p:cNvSpPr>
          <p:nvPr/>
        </p:nvSpPr>
        <p:spPr bwMode="auto">
          <a:xfrm rot="3711419" flipH="1" flipV="1">
            <a:off x="7763669" y="4047331"/>
            <a:ext cx="533400" cy="534988"/>
          </a:xfrm>
          <a:custGeom>
            <a:avLst/>
            <a:gdLst>
              <a:gd name="G0" fmla="+- 0 0 0"/>
              <a:gd name="G1" fmla="+- 20078 0 0"/>
              <a:gd name="G2" fmla="+- 21600 0 0"/>
              <a:gd name="T0" fmla="*/ 7965 w 19991"/>
              <a:gd name="T1" fmla="*/ 0 h 20078"/>
              <a:gd name="T2" fmla="*/ 19991 w 19991"/>
              <a:gd name="T3" fmla="*/ 11897 h 20078"/>
              <a:gd name="T4" fmla="*/ 0 w 19991"/>
              <a:gd name="T5" fmla="*/ 20078 h 20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91" h="20078" fill="none" extrusionOk="0">
                <a:moveTo>
                  <a:pt x="7964" y="0"/>
                </a:moveTo>
                <a:cubicBezTo>
                  <a:pt x="13424" y="2165"/>
                  <a:pt x="17766" y="6461"/>
                  <a:pt x="19990" y="11897"/>
                </a:cubicBezTo>
              </a:path>
              <a:path w="19991" h="20078" stroke="0" extrusionOk="0">
                <a:moveTo>
                  <a:pt x="7964" y="0"/>
                </a:moveTo>
                <a:cubicBezTo>
                  <a:pt x="13424" y="2165"/>
                  <a:pt x="17766" y="6461"/>
                  <a:pt x="19990" y="11897"/>
                </a:cubicBezTo>
                <a:lnTo>
                  <a:pt x="0" y="20078"/>
                </a:lnTo>
                <a:close/>
              </a:path>
            </a:pathLst>
          </a:custGeom>
          <a:noFill/>
          <a:ln w="9525">
            <a:solidFill>
              <a:srgbClr val="FFFF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8833" name="Line 177"/>
          <p:cNvSpPr>
            <a:spLocks noChangeShapeType="1"/>
          </p:cNvSpPr>
          <p:nvPr/>
        </p:nvSpPr>
        <p:spPr bwMode="auto">
          <a:xfrm flipH="1">
            <a:off x="7235825" y="4498975"/>
            <a:ext cx="1368425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lgDashDot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198834" name="Text Box 178"/>
          <p:cNvSpPr txBox="1">
            <a:spLocks noChangeArrowheads="1"/>
          </p:cNvSpPr>
          <p:nvPr/>
        </p:nvSpPr>
        <p:spPr bwMode="auto">
          <a:xfrm>
            <a:off x="7586663" y="4064000"/>
            <a:ext cx="290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1600">
                <a:solidFill>
                  <a:srgbClr val="FFFFFF"/>
                </a:solidFill>
                <a:latin typeface="Symbol" pitchFamily="18" charset="2"/>
              </a:rPr>
              <a:t>q</a:t>
            </a:r>
            <a:endParaRPr lang="en-US" sz="1600">
              <a:solidFill>
                <a:srgbClr val="FFFFFF"/>
              </a:solidFill>
              <a:latin typeface="Symbol" pitchFamily="18" charset="2"/>
            </a:endParaRPr>
          </a:p>
        </p:txBody>
      </p:sp>
      <p:cxnSp>
        <p:nvCxnSpPr>
          <p:cNvPr id="198844" name="AutoShape 188"/>
          <p:cNvCxnSpPr>
            <a:cxnSpLocks noChangeShapeType="1"/>
            <a:stCxn id="198834" idx="2"/>
            <a:endCxn id="0" idx="3"/>
          </p:cNvCxnSpPr>
          <p:nvPr/>
        </p:nvCxnSpPr>
        <p:spPr bwMode="auto">
          <a:xfrm rot="5400000">
            <a:off x="5830094" y="4258469"/>
            <a:ext cx="1760538" cy="20447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stealth" w="lg" len="lg"/>
          </a:ln>
          <a:effectLst/>
        </p:spPr>
      </p:cxnSp>
      <p:grpSp>
        <p:nvGrpSpPr>
          <p:cNvPr id="15" name="Group 200"/>
          <p:cNvGrpSpPr>
            <a:grpSpLocks/>
          </p:cNvGrpSpPr>
          <p:nvPr/>
        </p:nvGrpSpPr>
        <p:grpSpPr bwMode="auto">
          <a:xfrm>
            <a:off x="4341813" y="2420938"/>
            <a:ext cx="576262" cy="3100387"/>
            <a:chOff x="2735" y="1525"/>
            <a:chExt cx="363" cy="1953"/>
          </a:xfrm>
        </p:grpSpPr>
        <p:sp>
          <p:nvSpPr>
            <p:cNvPr id="198851" name="AutoShape 195"/>
            <p:cNvSpPr>
              <a:spLocks noChangeArrowheads="1"/>
            </p:cNvSpPr>
            <p:nvPr/>
          </p:nvSpPr>
          <p:spPr bwMode="auto">
            <a:xfrm>
              <a:off x="2735" y="3203"/>
              <a:ext cx="363" cy="272"/>
            </a:xfrm>
            <a:prstGeom prst="roundRect">
              <a:avLst>
                <a:gd name="adj" fmla="val 16667"/>
              </a:avLst>
            </a:prstGeom>
            <a:solidFill>
              <a:srgbClr val="FFFF99">
                <a:alpha val="50000"/>
              </a:srgbClr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98847" name="Line 191"/>
            <p:cNvSpPr>
              <a:spLocks noChangeShapeType="1"/>
            </p:cNvSpPr>
            <p:nvPr/>
          </p:nvSpPr>
          <p:spPr bwMode="auto">
            <a:xfrm flipV="1">
              <a:off x="2922" y="1525"/>
              <a:ext cx="0" cy="1406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graphicFrame>
          <p:nvGraphicFramePr>
            <p:cNvPr id="198850" name="Object 194"/>
            <p:cNvGraphicFramePr>
              <a:graphicFrameLocks noChangeAspect="1"/>
            </p:cNvGraphicFramePr>
            <p:nvPr/>
          </p:nvGraphicFramePr>
          <p:xfrm>
            <a:off x="2815" y="3198"/>
            <a:ext cx="218" cy="280"/>
          </p:xfrm>
          <a:graphic>
            <a:graphicData uri="http://schemas.openxmlformats.org/presentationml/2006/ole">
              <p:oleObj spid="_x0000_s3079" name="Equation" r:id="rId13" imgW="177480" imgH="228600" progId="Equation.3">
                <p:embed/>
              </p:oleObj>
            </a:graphicData>
          </a:graphic>
        </p:graphicFrame>
        <p:cxnSp>
          <p:nvCxnSpPr>
            <p:cNvPr id="198853" name="AutoShape 197"/>
            <p:cNvCxnSpPr>
              <a:cxnSpLocks noChangeShapeType="1"/>
              <a:stCxn id="198793" idx="2"/>
              <a:endCxn id="0" idx="0"/>
            </p:cNvCxnSpPr>
            <p:nvPr/>
          </p:nvCxnSpPr>
          <p:spPr bwMode="auto">
            <a:xfrm>
              <a:off x="2924" y="2949"/>
              <a:ext cx="0" cy="2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8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8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8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8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98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98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8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8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98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9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98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98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98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9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8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98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9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98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98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98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9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9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98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98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9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9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98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98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98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9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9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98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98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98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98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9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9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9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98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99" grpId="0" animBg="1"/>
      <p:bldP spid="198700" grpId="0" animBg="1"/>
      <p:bldP spid="198701" grpId="0" animBg="1"/>
      <p:bldP spid="198703" grpId="0" animBg="1"/>
      <p:bldP spid="198705" grpId="0" animBg="1"/>
      <p:bldP spid="198721" grpId="0" animBg="1"/>
      <p:bldP spid="198737" grpId="0" animBg="1"/>
      <p:bldP spid="198737" grpId="1" animBg="1"/>
      <p:bldP spid="198745" grpId="0" animBg="1"/>
      <p:bldP spid="198745" grpId="1" animBg="1"/>
      <p:bldP spid="198748" grpId="0" animBg="1"/>
      <p:bldP spid="198748" grpId="1" animBg="1"/>
      <p:bldP spid="198751" grpId="0" animBg="1"/>
      <p:bldP spid="198751" grpId="1" animBg="1"/>
      <p:bldP spid="198754" grpId="0" animBg="1"/>
      <p:bldP spid="198754" grpId="1" animBg="1"/>
      <p:bldP spid="198804" grpId="0" animBg="1"/>
      <p:bldP spid="198804" grpId="1" animBg="1"/>
      <p:bldP spid="198805" grpId="0" animBg="1"/>
      <p:bldP spid="198805" grpId="1" animBg="1"/>
      <p:bldP spid="198806" grpId="0" animBg="1"/>
      <p:bldP spid="198806" grpId="1" animBg="1"/>
      <p:bldP spid="198807" grpId="0" animBg="1"/>
      <p:bldP spid="198807" grpId="1" animBg="1"/>
      <p:bldP spid="198808" grpId="0" animBg="1"/>
      <p:bldP spid="198808" grpId="1" animBg="1"/>
      <p:bldP spid="198827" grpId="0" animBg="1"/>
      <p:bldP spid="198827" grpId="1" animBg="1"/>
      <p:bldP spid="198832" grpId="0" animBg="1"/>
      <p:bldP spid="198833" grpId="0" animBg="1"/>
      <p:bldP spid="1988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spcBef>
                <a:spcPct val="0"/>
              </a:spcBef>
              <a:defRPr/>
            </a:pPr>
            <a:r>
              <a:rPr lang="pt-B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O porquê dos temas...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14282" y="1314378"/>
            <a:ext cx="706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Fotodetectores de infravermelho baseado em pontos-quânticos.</a:t>
            </a:r>
            <a:endParaRPr lang="pt-BR" sz="2000" b="1" dirty="0">
              <a:solidFill>
                <a:schemeClr val="tx2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4282" y="1600130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Localização-fraca</a:t>
            </a:r>
            <a:endParaRPr lang="pt-BR" sz="2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4282" y="1885882"/>
            <a:ext cx="390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Estados de borda contra-rotativos</a:t>
            </a:r>
            <a:endParaRPr lang="pt-BR" sz="2000" b="1" dirty="0">
              <a:solidFill>
                <a:schemeClr val="tx2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14282" y="2500306"/>
            <a:ext cx="8643998" cy="40719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0" y="6488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atura MT Script Capitals" pitchFamily="66" charset="0"/>
              </a:rPr>
              <a:t>Assunto 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Matura MT Script Capitals" pitchFamily="66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15263" y="3286124"/>
            <a:ext cx="208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 idéia inicial era... </a:t>
            </a:r>
            <a:endParaRPr lang="pt-BR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558403" y="3286124"/>
            <a:ext cx="579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“existe FQHE em bicamadas com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antipontos-quânticos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?”</a:t>
            </a:r>
            <a:endParaRPr lang="pt-BR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13607" y="3559734"/>
            <a:ext cx="8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mas...</a:t>
            </a:r>
            <a:endParaRPr lang="pt-BR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214414" y="3571876"/>
            <a:ext cx="478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encontramos estados de borda contra-rotativos</a:t>
            </a:r>
            <a:endParaRPr lang="pt-BR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857884" y="3571876"/>
            <a:ext cx="285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928662" y="5072074"/>
            <a:ext cx="53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Previstos teoricamente por Johnson </a:t>
            </a:r>
            <a:r>
              <a:rPr lang="pt-BR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et</a:t>
            </a:r>
            <a:r>
              <a:rPr lang="pt-BR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pt-BR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em 1992...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928662" y="5345684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mas não observado até agora!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5" name="Conector reto 34"/>
          <p:cNvCxnSpPr/>
          <p:nvPr/>
        </p:nvCxnSpPr>
        <p:spPr>
          <a:xfrm>
            <a:off x="2583611" y="3929066"/>
            <a:ext cx="328614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/>
          <p:nvPr/>
        </p:nvCxnSpPr>
        <p:spPr>
          <a:xfrm rot="5400000">
            <a:off x="3750465" y="4464849"/>
            <a:ext cx="1071570" cy="4"/>
          </a:xfrm>
          <a:prstGeom prst="bent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de cantos arredondados 22"/>
          <p:cNvSpPr/>
          <p:nvPr/>
        </p:nvSpPr>
        <p:spPr>
          <a:xfrm>
            <a:off x="500034" y="3857628"/>
            <a:ext cx="7929618" cy="1357322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4845050" algn="l"/>
              </a:tabLst>
            </a:pP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Existem estados de borda contra-rotativos (?)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  <p:bldP spid="15" grpId="1"/>
      <p:bldP spid="12" grpId="0"/>
      <p:bldP spid="12" grpId="1"/>
      <p:bldP spid="16" grpId="0"/>
      <p:bldP spid="16" grpId="1"/>
      <p:bldP spid="17" grpId="0"/>
      <p:bldP spid="17" grpId="1"/>
      <p:bldP spid="18" grpId="0"/>
      <p:bldP spid="18" grpId="1"/>
      <p:bldP spid="24" grpId="0"/>
      <p:bldP spid="24" grpId="1"/>
      <p:bldP spid="26" grpId="0"/>
      <p:bldP spid="26" grpId="1"/>
      <p:bldP spid="2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L3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048" y="857232"/>
            <a:ext cx="4025200" cy="5286388"/>
          </a:xfrm>
          <a:prstGeom prst="rect">
            <a:avLst/>
          </a:prstGeom>
        </p:spPr>
      </p:pic>
      <p:pic>
        <p:nvPicPr>
          <p:cNvPr id="8" name="Imagem 7" descr="LL 3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1" y="1857364"/>
            <a:ext cx="4288229" cy="314327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BH-6TERMINAIS-CFG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38" y="1142984"/>
            <a:ext cx="6895404" cy="379630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643042" y="5715016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pt-BR" b="1" i="1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 = (N+m)(N+n)/N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143504" y="5715016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G = (N+m)(N+n)/m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Crescimento epitaxial: MBE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357290" y="1515813"/>
            <a:ext cx="631764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pt-BR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Molecular </a:t>
            </a:r>
            <a:r>
              <a:rPr lang="pt-BR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Beam</a:t>
            </a:r>
            <a:r>
              <a:rPr lang="pt-BR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</a:t>
            </a:r>
            <a:r>
              <a:rPr lang="pt-BR" sz="3200" b="1" dirty="0" err="1" smtClean="0">
                <a:solidFill>
                  <a:srgbClr val="FF0000"/>
                </a:solidFill>
                <a:latin typeface="Times New Roman" pitchFamily="18" charset="0"/>
              </a:rPr>
              <a:t>Epi</a:t>
            </a:r>
            <a:r>
              <a:rPr lang="pt-B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taxy</a:t>
            </a:r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(MBE)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286248" y="1301499"/>
            <a:ext cx="1439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 b="1" i="1" dirty="0" err="1" smtClean="0">
                <a:solidFill>
                  <a:srgbClr val="FF0000"/>
                </a:solidFill>
                <a:latin typeface="Times New Roman" pitchFamily="18" charset="0"/>
              </a:rPr>
              <a:t>epi</a:t>
            </a:r>
            <a:r>
              <a:rPr lang="pt-BR" sz="2000" b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pt-BR" sz="2000" b="1" dirty="0">
                <a:solidFill>
                  <a:srgbClr val="FF0000"/>
                </a:solidFill>
                <a:latin typeface="Times New Roman" pitchFamily="18" charset="0"/>
              </a:rPr>
              <a:t>= acima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064747" y="2028758"/>
            <a:ext cx="13260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 b="1" i="1" dirty="0" err="1" smtClean="0">
                <a:solidFill>
                  <a:srgbClr val="FF3300"/>
                </a:solidFill>
                <a:latin typeface="Times New Roman" pitchFamily="18" charset="0"/>
              </a:rPr>
              <a:t>axis</a:t>
            </a:r>
            <a:r>
              <a:rPr lang="pt-BR" sz="2000" b="1" dirty="0" smtClean="0">
                <a:solidFill>
                  <a:srgbClr val="FF3300"/>
                </a:solidFill>
                <a:latin typeface="Times New Roman" pitchFamily="18" charset="0"/>
              </a:rPr>
              <a:t> </a:t>
            </a:r>
            <a:r>
              <a:rPr lang="pt-BR" sz="2000" b="1" dirty="0">
                <a:solidFill>
                  <a:srgbClr val="FF3300"/>
                </a:solidFill>
                <a:latin typeface="Times New Roman" pitchFamily="18" charset="0"/>
              </a:rPr>
              <a:t>= eixo</a:t>
            </a:r>
            <a:endParaRPr lang="en-US" sz="2000" b="1" dirty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7" name="Text Box 236"/>
          <p:cNvSpPr txBox="1">
            <a:spLocks noChangeArrowheads="1"/>
          </p:cNvSpPr>
          <p:nvPr/>
        </p:nvSpPr>
        <p:spPr bwMode="auto">
          <a:xfrm>
            <a:off x="2273105" y="2015879"/>
            <a:ext cx="19271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Times New Roman" pitchFamily="18" charset="0"/>
              </a:rPr>
              <a:t>Feixe </a:t>
            </a:r>
            <a:r>
              <a:rPr lang="pt-BR" sz="2000" b="1" dirty="0" smtClean="0">
                <a:solidFill>
                  <a:srgbClr val="FF0000"/>
                </a:solidFill>
                <a:latin typeface="Times New Roman" pitchFamily="18" charset="0"/>
              </a:rPr>
              <a:t>molecular</a:t>
            </a:r>
            <a:endParaRPr lang="pt-BR" sz="20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1357290" y="1515813"/>
            <a:ext cx="631764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pt-BR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Molecular </a:t>
            </a:r>
            <a:r>
              <a:rPr lang="pt-BR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Beam</a:t>
            </a:r>
            <a:r>
              <a:rPr lang="pt-BR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</a:t>
            </a:r>
            <a:r>
              <a:rPr lang="pt-B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Epi</a:t>
            </a:r>
            <a:r>
              <a:rPr lang="pt-B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t</a:t>
            </a:r>
            <a:r>
              <a:rPr lang="pt-B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axy</a:t>
            </a:r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(MBE)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357290" y="1515813"/>
            <a:ext cx="631764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Molecular </a:t>
            </a:r>
            <a:r>
              <a:rPr lang="pt-BR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Beam</a:t>
            </a:r>
            <a:r>
              <a:rPr lang="pt-BR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</a:t>
            </a:r>
            <a:r>
              <a:rPr lang="pt-B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Epi</a:t>
            </a:r>
            <a:r>
              <a:rPr lang="pt-B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taxy</a:t>
            </a:r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(MBE)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357290" y="1515813"/>
            <a:ext cx="631764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pt-BR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Molecular </a:t>
            </a:r>
            <a:r>
              <a:rPr lang="pt-BR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Beam</a:t>
            </a:r>
            <a:r>
              <a:rPr lang="pt-BR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</a:t>
            </a:r>
            <a:r>
              <a:rPr lang="pt-B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Epi</a:t>
            </a:r>
            <a:r>
              <a:rPr lang="pt-B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taxy</a:t>
            </a:r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(MBE)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5057704" y="2028758"/>
            <a:ext cx="13260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 b="1" i="1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axis</a:t>
            </a:r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= eixo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4286248" y="1301499"/>
            <a:ext cx="1439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 b="1" i="1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epi</a:t>
            </a:r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= acima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  <p:bldP spid="4" grpId="0"/>
      <p:bldP spid="4" grpId="1"/>
      <p:bldP spid="5" grpId="0"/>
      <p:bldP spid="5" grpId="1"/>
      <p:bldP spid="17" grpId="0"/>
      <p:bldP spid="19" grpId="0"/>
      <p:bldP spid="19" grpId="1"/>
      <p:bldP spid="24" grpId="0"/>
      <p:bldP spid="25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2916238" y="5373688"/>
            <a:ext cx="3384550" cy="576262"/>
            <a:chOff x="2381" y="3339"/>
            <a:chExt cx="2132" cy="363"/>
          </a:xfrm>
        </p:grpSpPr>
        <p:sp>
          <p:nvSpPr>
            <p:cNvPr id="3081" name="Oval 9"/>
            <p:cNvSpPr>
              <a:spLocks noChangeArrowheads="1"/>
            </p:cNvSpPr>
            <p:nvPr/>
          </p:nvSpPr>
          <p:spPr bwMode="auto">
            <a:xfrm>
              <a:off x="2653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82" name="Oval 10"/>
            <p:cNvSpPr>
              <a:spLocks noChangeArrowheads="1"/>
            </p:cNvSpPr>
            <p:nvPr/>
          </p:nvSpPr>
          <p:spPr bwMode="auto">
            <a:xfrm>
              <a:off x="2789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83" name="Oval 11"/>
            <p:cNvSpPr>
              <a:spLocks noChangeArrowheads="1"/>
            </p:cNvSpPr>
            <p:nvPr/>
          </p:nvSpPr>
          <p:spPr bwMode="auto">
            <a:xfrm>
              <a:off x="2925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85" name="Oval 13"/>
            <p:cNvSpPr>
              <a:spLocks noChangeArrowheads="1"/>
            </p:cNvSpPr>
            <p:nvPr/>
          </p:nvSpPr>
          <p:spPr bwMode="auto">
            <a:xfrm>
              <a:off x="4286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86" name="Oval 14"/>
            <p:cNvSpPr>
              <a:spLocks noChangeArrowheads="1"/>
            </p:cNvSpPr>
            <p:nvPr/>
          </p:nvSpPr>
          <p:spPr bwMode="auto">
            <a:xfrm>
              <a:off x="4422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87" name="Oval 15"/>
            <p:cNvSpPr>
              <a:spLocks noChangeArrowheads="1"/>
            </p:cNvSpPr>
            <p:nvPr/>
          </p:nvSpPr>
          <p:spPr bwMode="auto">
            <a:xfrm>
              <a:off x="3470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90" name="Oval 18"/>
            <p:cNvSpPr>
              <a:spLocks noChangeArrowheads="1"/>
            </p:cNvSpPr>
            <p:nvPr/>
          </p:nvSpPr>
          <p:spPr bwMode="auto">
            <a:xfrm>
              <a:off x="2789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91" name="Oval 19"/>
            <p:cNvSpPr>
              <a:spLocks noChangeArrowheads="1"/>
            </p:cNvSpPr>
            <p:nvPr/>
          </p:nvSpPr>
          <p:spPr bwMode="auto">
            <a:xfrm>
              <a:off x="2925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92" name="Oval 20"/>
            <p:cNvSpPr>
              <a:spLocks noChangeArrowheads="1"/>
            </p:cNvSpPr>
            <p:nvPr/>
          </p:nvSpPr>
          <p:spPr bwMode="auto">
            <a:xfrm>
              <a:off x="3061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94" name="Oval 22"/>
            <p:cNvSpPr>
              <a:spLocks noChangeArrowheads="1"/>
            </p:cNvSpPr>
            <p:nvPr/>
          </p:nvSpPr>
          <p:spPr bwMode="auto">
            <a:xfrm>
              <a:off x="4422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95" name="Oval 23"/>
            <p:cNvSpPr>
              <a:spLocks noChangeArrowheads="1"/>
            </p:cNvSpPr>
            <p:nvPr/>
          </p:nvSpPr>
          <p:spPr bwMode="auto">
            <a:xfrm>
              <a:off x="3470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96" name="Oval 24"/>
            <p:cNvSpPr>
              <a:spLocks noChangeArrowheads="1"/>
            </p:cNvSpPr>
            <p:nvPr/>
          </p:nvSpPr>
          <p:spPr bwMode="auto">
            <a:xfrm>
              <a:off x="3606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98" name="Oval 26"/>
            <p:cNvSpPr>
              <a:spLocks noChangeArrowheads="1"/>
            </p:cNvSpPr>
            <p:nvPr/>
          </p:nvSpPr>
          <p:spPr bwMode="auto">
            <a:xfrm>
              <a:off x="2925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99" name="Oval 27"/>
            <p:cNvSpPr>
              <a:spLocks noChangeArrowheads="1"/>
            </p:cNvSpPr>
            <p:nvPr/>
          </p:nvSpPr>
          <p:spPr bwMode="auto">
            <a:xfrm>
              <a:off x="3061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0" name="Oval 28"/>
            <p:cNvSpPr>
              <a:spLocks noChangeArrowheads="1"/>
            </p:cNvSpPr>
            <p:nvPr/>
          </p:nvSpPr>
          <p:spPr bwMode="auto">
            <a:xfrm>
              <a:off x="3197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2" name="Oval 30"/>
            <p:cNvSpPr>
              <a:spLocks noChangeArrowheads="1"/>
            </p:cNvSpPr>
            <p:nvPr/>
          </p:nvSpPr>
          <p:spPr bwMode="auto">
            <a:xfrm>
              <a:off x="3470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3" name="Oval 31"/>
            <p:cNvSpPr>
              <a:spLocks noChangeArrowheads="1"/>
            </p:cNvSpPr>
            <p:nvPr/>
          </p:nvSpPr>
          <p:spPr bwMode="auto">
            <a:xfrm>
              <a:off x="3606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4" name="Oval 32"/>
            <p:cNvSpPr>
              <a:spLocks noChangeArrowheads="1"/>
            </p:cNvSpPr>
            <p:nvPr/>
          </p:nvSpPr>
          <p:spPr bwMode="auto">
            <a:xfrm>
              <a:off x="3742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6" name="Oval 34"/>
            <p:cNvSpPr>
              <a:spLocks noChangeArrowheads="1"/>
            </p:cNvSpPr>
            <p:nvPr/>
          </p:nvSpPr>
          <p:spPr bwMode="auto">
            <a:xfrm>
              <a:off x="3061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7" name="Oval 35"/>
            <p:cNvSpPr>
              <a:spLocks noChangeArrowheads="1"/>
            </p:cNvSpPr>
            <p:nvPr/>
          </p:nvSpPr>
          <p:spPr bwMode="auto">
            <a:xfrm>
              <a:off x="3197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8" name="Oval 36"/>
            <p:cNvSpPr>
              <a:spLocks noChangeArrowheads="1"/>
            </p:cNvSpPr>
            <p:nvPr/>
          </p:nvSpPr>
          <p:spPr bwMode="auto">
            <a:xfrm>
              <a:off x="3333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10" name="Oval 38"/>
            <p:cNvSpPr>
              <a:spLocks noChangeArrowheads="1"/>
            </p:cNvSpPr>
            <p:nvPr/>
          </p:nvSpPr>
          <p:spPr bwMode="auto">
            <a:xfrm>
              <a:off x="3606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11" name="Oval 39"/>
            <p:cNvSpPr>
              <a:spLocks noChangeArrowheads="1"/>
            </p:cNvSpPr>
            <p:nvPr/>
          </p:nvSpPr>
          <p:spPr bwMode="auto">
            <a:xfrm>
              <a:off x="3742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12" name="Oval 40"/>
            <p:cNvSpPr>
              <a:spLocks noChangeArrowheads="1"/>
            </p:cNvSpPr>
            <p:nvPr/>
          </p:nvSpPr>
          <p:spPr bwMode="auto">
            <a:xfrm>
              <a:off x="3878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14" name="Oval 42"/>
            <p:cNvSpPr>
              <a:spLocks noChangeArrowheads="1"/>
            </p:cNvSpPr>
            <p:nvPr/>
          </p:nvSpPr>
          <p:spPr bwMode="auto">
            <a:xfrm>
              <a:off x="3197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15" name="Oval 43"/>
            <p:cNvSpPr>
              <a:spLocks noChangeArrowheads="1"/>
            </p:cNvSpPr>
            <p:nvPr/>
          </p:nvSpPr>
          <p:spPr bwMode="auto">
            <a:xfrm>
              <a:off x="3333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16" name="Oval 44"/>
            <p:cNvSpPr>
              <a:spLocks noChangeArrowheads="1"/>
            </p:cNvSpPr>
            <p:nvPr/>
          </p:nvSpPr>
          <p:spPr bwMode="auto">
            <a:xfrm>
              <a:off x="2381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18" name="Oval 46"/>
            <p:cNvSpPr>
              <a:spLocks noChangeArrowheads="1"/>
            </p:cNvSpPr>
            <p:nvPr/>
          </p:nvSpPr>
          <p:spPr bwMode="auto">
            <a:xfrm>
              <a:off x="3742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19" name="Oval 47"/>
            <p:cNvSpPr>
              <a:spLocks noChangeArrowheads="1"/>
            </p:cNvSpPr>
            <p:nvPr/>
          </p:nvSpPr>
          <p:spPr bwMode="auto">
            <a:xfrm>
              <a:off x="3878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20" name="Oval 48"/>
            <p:cNvSpPr>
              <a:spLocks noChangeArrowheads="1"/>
            </p:cNvSpPr>
            <p:nvPr/>
          </p:nvSpPr>
          <p:spPr bwMode="auto">
            <a:xfrm>
              <a:off x="4014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22" name="Oval 50"/>
            <p:cNvSpPr>
              <a:spLocks noChangeArrowheads="1"/>
            </p:cNvSpPr>
            <p:nvPr/>
          </p:nvSpPr>
          <p:spPr bwMode="auto">
            <a:xfrm>
              <a:off x="3333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23" name="Oval 51"/>
            <p:cNvSpPr>
              <a:spLocks noChangeArrowheads="1"/>
            </p:cNvSpPr>
            <p:nvPr/>
          </p:nvSpPr>
          <p:spPr bwMode="auto">
            <a:xfrm>
              <a:off x="2381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24" name="Oval 52"/>
            <p:cNvSpPr>
              <a:spLocks noChangeArrowheads="1"/>
            </p:cNvSpPr>
            <p:nvPr/>
          </p:nvSpPr>
          <p:spPr bwMode="auto">
            <a:xfrm>
              <a:off x="2517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26" name="Oval 54"/>
            <p:cNvSpPr>
              <a:spLocks noChangeArrowheads="1"/>
            </p:cNvSpPr>
            <p:nvPr/>
          </p:nvSpPr>
          <p:spPr bwMode="auto">
            <a:xfrm>
              <a:off x="3878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27" name="Oval 55"/>
            <p:cNvSpPr>
              <a:spLocks noChangeArrowheads="1"/>
            </p:cNvSpPr>
            <p:nvPr/>
          </p:nvSpPr>
          <p:spPr bwMode="auto">
            <a:xfrm>
              <a:off x="4014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28" name="Oval 56"/>
            <p:cNvSpPr>
              <a:spLocks noChangeArrowheads="1"/>
            </p:cNvSpPr>
            <p:nvPr/>
          </p:nvSpPr>
          <p:spPr bwMode="auto">
            <a:xfrm>
              <a:off x="4150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30" name="Oval 58"/>
            <p:cNvSpPr>
              <a:spLocks noChangeArrowheads="1"/>
            </p:cNvSpPr>
            <p:nvPr/>
          </p:nvSpPr>
          <p:spPr bwMode="auto">
            <a:xfrm>
              <a:off x="2381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31" name="Oval 59"/>
            <p:cNvSpPr>
              <a:spLocks noChangeArrowheads="1"/>
            </p:cNvSpPr>
            <p:nvPr/>
          </p:nvSpPr>
          <p:spPr bwMode="auto">
            <a:xfrm>
              <a:off x="2517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32" name="Oval 60"/>
            <p:cNvSpPr>
              <a:spLocks noChangeArrowheads="1"/>
            </p:cNvSpPr>
            <p:nvPr/>
          </p:nvSpPr>
          <p:spPr bwMode="auto">
            <a:xfrm>
              <a:off x="2653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34" name="Oval 62"/>
            <p:cNvSpPr>
              <a:spLocks noChangeArrowheads="1"/>
            </p:cNvSpPr>
            <p:nvPr/>
          </p:nvSpPr>
          <p:spPr bwMode="auto">
            <a:xfrm>
              <a:off x="4014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35" name="Oval 63"/>
            <p:cNvSpPr>
              <a:spLocks noChangeArrowheads="1"/>
            </p:cNvSpPr>
            <p:nvPr/>
          </p:nvSpPr>
          <p:spPr bwMode="auto">
            <a:xfrm>
              <a:off x="4150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36" name="Oval 64"/>
            <p:cNvSpPr>
              <a:spLocks noChangeArrowheads="1"/>
            </p:cNvSpPr>
            <p:nvPr/>
          </p:nvSpPr>
          <p:spPr bwMode="auto">
            <a:xfrm>
              <a:off x="4286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38" name="Oval 66"/>
            <p:cNvSpPr>
              <a:spLocks noChangeArrowheads="1"/>
            </p:cNvSpPr>
            <p:nvPr/>
          </p:nvSpPr>
          <p:spPr bwMode="auto">
            <a:xfrm>
              <a:off x="2517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39" name="Oval 67"/>
            <p:cNvSpPr>
              <a:spLocks noChangeArrowheads="1"/>
            </p:cNvSpPr>
            <p:nvPr/>
          </p:nvSpPr>
          <p:spPr bwMode="auto">
            <a:xfrm>
              <a:off x="2653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40" name="Oval 68"/>
            <p:cNvSpPr>
              <a:spLocks noChangeArrowheads="1"/>
            </p:cNvSpPr>
            <p:nvPr/>
          </p:nvSpPr>
          <p:spPr bwMode="auto">
            <a:xfrm>
              <a:off x="2789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42" name="Oval 70"/>
            <p:cNvSpPr>
              <a:spLocks noChangeArrowheads="1"/>
            </p:cNvSpPr>
            <p:nvPr/>
          </p:nvSpPr>
          <p:spPr bwMode="auto">
            <a:xfrm>
              <a:off x="4150" y="3339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43" name="Oval 71"/>
            <p:cNvSpPr>
              <a:spLocks noChangeArrowheads="1"/>
            </p:cNvSpPr>
            <p:nvPr/>
          </p:nvSpPr>
          <p:spPr bwMode="auto">
            <a:xfrm>
              <a:off x="4286" y="3475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44" name="Oval 72"/>
            <p:cNvSpPr>
              <a:spLocks noChangeArrowheads="1"/>
            </p:cNvSpPr>
            <p:nvPr/>
          </p:nvSpPr>
          <p:spPr bwMode="auto">
            <a:xfrm>
              <a:off x="4422" y="3611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47" name="Oval 75"/>
          <p:cNvSpPr>
            <a:spLocks noChangeArrowheads="1"/>
          </p:cNvSpPr>
          <p:nvPr/>
        </p:nvSpPr>
        <p:spPr bwMode="auto">
          <a:xfrm>
            <a:off x="3348038" y="40767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49" name="Oval 77"/>
          <p:cNvSpPr>
            <a:spLocks noChangeArrowheads="1"/>
          </p:cNvSpPr>
          <p:nvPr/>
        </p:nvSpPr>
        <p:spPr bwMode="auto">
          <a:xfrm>
            <a:off x="3779838" y="45085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0" name="Oval 78"/>
          <p:cNvSpPr>
            <a:spLocks noChangeArrowheads="1"/>
          </p:cNvSpPr>
          <p:nvPr/>
        </p:nvSpPr>
        <p:spPr bwMode="auto">
          <a:xfrm>
            <a:off x="5940425" y="40767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1" name="Oval 79"/>
          <p:cNvSpPr>
            <a:spLocks noChangeArrowheads="1"/>
          </p:cNvSpPr>
          <p:nvPr/>
        </p:nvSpPr>
        <p:spPr bwMode="auto">
          <a:xfrm>
            <a:off x="6156325" y="42926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2" name="Oval 80"/>
          <p:cNvSpPr>
            <a:spLocks noChangeArrowheads="1"/>
          </p:cNvSpPr>
          <p:nvPr/>
        </p:nvSpPr>
        <p:spPr bwMode="auto">
          <a:xfrm>
            <a:off x="4645025" y="45085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3" name="Oval 81"/>
          <p:cNvSpPr>
            <a:spLocks noChangeArrowheads="1"/>
          </p:cNvSpPr>
          <p:nvPr/>
        </p:nvSpPr>
        <p:spPr bwMode="auto">
          <a:xfrm>
            <a:off x="3563938" y="40767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4" name="Oval 82"/>
          <p:cNvSpPr>
            <a:spLocks noChangeArrowheads="1"/>
          </p:cNvSpPr>
          <p:nvPr/>
        </p:nvSpPr>
        <p:spPr bwMode="auto">
          <a:xfrm>
            <a:off x="3779838" y="42926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5" name="Oval 83"/>
          <p:cNvSpPr>
            <a:spLocks noChangeArrowheads="1"/>
          </p:cNvSpPr>
          <p:nvPr/>
        </p:nvSpPr>
        <p:spPr bwMode="auto">
          <a:xfrm>
            <a:off x="3995738" y="45085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6" name="Oval 84"/>
          <p:cNvSpPr>
            <a:spLocks noChangeArrowheads="1"/>
          </p:cNvSpPr>
          <p:nvPr/>
        </p:nvSpPr>
        <p:spPr bwMode="auto">
          <a:xfrm>
            <a:off x="6156325" y="40767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7" name="Oval 85"/>
          <p:cNvSpPr>
            <a:spLocks noChangeArrowheads="1"/>
          </p:cNvSpPr>
          <p:nvPr/>
        </p:nvSpPr>
        <p:spPr bwMode="auto">
          <a:xfrm>
            <a:off x="4645025" y="42926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8" name="Oval 86"/>
          <p:cNvSpPr>
            <a:spLocks noChangeArrowheads="1"/>
          </p:cNvSpPr>
          <p:nvPr/>
        </p:nvSpPr>
        <p:spPr bwMode="auto">
          <a:xfrm>
            <a:off x="4860925" y="45085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59" name="Oval 87"/>
          <p:cNvSpPr>
            <a:spLocks noChangeArrowheads="1"/>
          </p:cNvSpPr>
          <p:nvPr/>
        </p:nvSpPr>
        <p:spPr bwMode="auto">
          <a:xfrm>
            <a:off x="3779838" y="40767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0" name="Oval 88"/>
          <p:cNvSpPr>
            <a:spLocks noChangeArrowheads="1"/>
          </p:cNvSpPr>
          <p:nvPr/>
        </p:nvSpPr>
        <p:spPr bwMode="auto">
          <a:xfrm>
            <a:off x="3995738" y="42926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1" name="Oval 89"/>
          <p:cNvSpPr>
            <a:spLocks noChangeArrowheads="1"/>
          </p:cNvSpPr>
          <p:nvPr/>
        </p:nvSpPr>
        <p:spPr bwMode="auto">
          <a:xfrm>
            <a:off x="4211638" y="45085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2" name="Oval 90"/>
          <p:cNvSpPr>
            <a:spLocks noChangeArrowheads="1"/>
          </p:cNvSpPr>
          <p:nvPr/>
        </p:nvSpPr>
        <p:spPr bwMode="auto">
          <a:xfrm>
            <a:off x="4645025" y="40767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3" name="Oval 91"/>
          <p:cNvSpPr>
            <a:spLocks noChangeArrowheads="1"/>
          </p:cNvSpPr>
          <p:nvPr/>
        </p:nvSpPr>
        <p:spPr bwMode="auto">
          <a:xfrm>
            <a:off x="4860925" y="42926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4" name="Oval 92"/>
          <p:cNvSpPr>
            <a:spLocks noChangeArrowheads="1"/>
          </p:cNvSpPr>
          <p:nvPr/>
        </p:nvSpPr>
        <p:spPr bwMode="auto">
          <a:xfrm>
            <a:off x="5076825" y="45085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5" name="Oval 93"/>
          <p:cNvSpPr>
            <a:spLocks noChangeArrowheads="1"/>
          </p:cNvSpPr>
          <p:nvPr/>
        </p:nvSpPr>
        <p:spPr bwMode="auto">
          <a:xfrm>
            <a:off x="3995738" y="40767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6" name="Oval 94"/>
          <p:cNvSpPr>
            <a:spLocks noChangeArrowheads="1"/>
          </p:cNvSpPr>
          <p:nvPr/>
        </p:nvSpPr>
        <p:spPr bwMode="auto">
          <a:xfrm>
            <a:off x="4211638" y="42926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7" name="Oval 95"/>
          <p:cNvSpPr>
            <a:spLocks noChangeArrowheads="1"/>
          </p:cNvSpPr>
          <p:nvPr/>
        </p:nvSpPr>
        <p:spPr bwMode="auto">
          <a:xfrm>
            <a:off x="4427538" y="45085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8" name="Oval 96"/>
          <p:cNvSpPr>
            <a:spLocks noChangeArrowheads="1"/>
          </p:cNvSpPr>
          <p:nvPr/>
        </p:nvSpPr>
        <p:spPr bwMode="auto">
          <a:xfrm>
            <a:off x="4860925" y="40767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69" name="Oval 97"/>
          <p:cNvSpPr>
            <a:spLocks noChangeArrowheads="1"/>
          </p:cNvSpPr>
          <p:nvPr/>
        </p:nvSpPr>
        <p:spPr bwMode="auto">
          <a:xfrm>
            <a:off x="5076825" y="42926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0" name="Oval 98"/>
          <p:cNvSpPr>
            <a:spLocks noChangeArrowheads="1"/>
          </p:cNvSpPr>
          <p:nvPr/>
        </p:nvSpPr>
        <p:spPr bwMode="auto">
          <a:xfrm>
            <a:off x="5292725" y="45085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1" name="Oval 99"/>
          <p:cNvSpPr>
            <a:spLocks noChangeArrowheads="1"/>
          </p:cNvSpPr>
          <p:nvPr/>
        </p:nvSpPr>
        <p:spPr bwMode="auto">
          <a:xfrm>
            <a:off x="4211638" y="40767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2" name="Oval 100"/>
          <p:cNvSpPr>
            <a:spLocks noChangeArrowheads="1"/>
          </p:cNvSpPr>
          <p:nvPr/>
        </p:nvSpPr>
        <p:spPr bwMode="auto">
          <a:xfrm>
            <a:off x="4427538" y="42926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3" name="Oval 101"/>
          <p:cNvSpPr>
            <a:spLocks noChangeArrowheads="1"/>
          </p:cNvSpPr>
          <p:nvPr/>
        </p:nvSpPr>
        <p:spPr bwMode="auto">
          <a:xfrm>
            <a:off x="2916238" y="45085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4" name="Oval 102"/>
          <p:cNvSpPr>
            <a:spLocks noChangeArrowheads="1"/>
          </p:cNvSpPr>
          <p:nvPr/>
        </p:nvSpPr>
        <p:spPr bwMode="auto">
          <a:xfrm>
            <a:off x="5076825" y="40767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5" name="Oval 103"/>
          <p:cNvSpPr>
            <a:spLocks noChangeArrowheads="1"/>
          </p:cNvSpPr>
          <p:nvPr/>
        </p:nvSpPr>
        <p:spPr bwMode="auto">
          <a:xfrm>
            <a:off x="5292725" y="42926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6" name="Oval 104"/>
          <p:cNvSpPr>
            <a:spLocks noChangeArrowheads="1"/>
          </p:cNvSpPr>
          <p:nvPr/>
        </p:nvSpPr>
        <p:spPr bwMode="auto">
          <a:xfrm>
            <a:off x="5407025" y="44069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7" name="Oval 105"/>
          <p:cNvSpPr>
            <a:spLocks noChangeArrowheads="1"/>
          </p:cNvSpPr>
          <p:nvPr/>
        </p:nvSpPr>
        <p:spPr bwMode="auto">
          <a:xfrm>
            <a:off x="4427538" y="40767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8" name="Oval 106"/>
          <p:cNvSpPr>
            <a:spLocks noChangeArrowheads="1"/>
          </p:cNvSpPr>
          <p:nvPr/>
        </p:nvSpPr>
        <p:spPr bwMode="auto">
          <a:xfrm>
            <a:off x="2916238" y="42926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9" name="Oval 107"/>
          <p:cNvSpPr>
            <a:spLocks noChangeArrowheads="1"/>
          </p:cNvSpPr>
          <p:nvPr/>
        </p:nvSpPr>
        <p:spPr bwMode="auto">
          <a:xfrm>
            <a:off x="3132138" y="45085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80" name="Oval 108"/>
          <p:cNvSpPr>
            <a:spLocks noChangeArrowheads="1"/>
          </p:cNvSpPr>
          <p:nvPr/>
        </p:nvSpPr>
        <p:spPr bwMode="auto">
          <a:xfrm>
            <a:off x="5292725" y="40767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81" name="Oval 109"/>
          <p:cNvSpPr>
            <a:spLocks noChangeArrowheads="1"/>
          </p:cNvSpPr>
          <p:nvPr/>
        </p:nvSpPr>
        <p:spPr bwMode="auto">
          <a:xfrm>
            <a:off x="5508625" y="42926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83" name="Oval 111"/>
          <p:cNvSpPr>
            <a:spLocks noChangeArrowheads="1"/>
          </p:cNvSpPr>
          <p:nvPr/>
        </p:nvSpPr>
        <p:spPr bwMode="auto">
          <a:xfrm>
            <a:off x="2916238" y="40767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84" name="Oval 112"/>
          <p:cNvSpPr>
            <a:spLocks noChangeArrowheads="1"/>
          </p:cNvSpPr>
          <p:nvPr/>
        </p:nvSpPr>
        <p:spPr bwMode="auto">
          <a:xfrm>
            <a:off x="3132138" y="42926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85" name="Oval 113"/>
          <p:cNvSpPr>
            <a:spLocks noChangeArrowheads="1"/>
          </p:cNvSpPr>
          <p:nvPr/>
        </p:nvSpPr>
        <p:spPr bwMode="auto">
          <a:xfrm>
            <a:off x="3348038" y="45085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86" name="Oval 114"/>
          <p:cNvSpPr>
            <a:spLocks noChangeArrowheads="1"/>
          </p:cNvSpPr>
          <p:nvPr/>
        </p:nvSpPr>
        <p:spPr bwMode="auto">
          <a:xfrm>
            <a:off x="5508625" y="40767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87" name="Oval 115"/>
          <p:cNvSpPr>
            <a:spLocks noChangeArrowheads="1"/>
          </p:cNvSpPr>
          <p:nvPr/>
        </p:nvSpPr>
        <p:spPr bwMode="auto">
          <a:xfrm>
            <a:off x="5724525" y="42926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88" name="Oval 116"/>
          <p:cNvSpPr>
            <a:spLocks noChangeArrowheads="1"/>
          </p:cNvSpPr>
          <p:nvPr/>
        </p:nvSpPr>
        <p:spPr bwMode="auto">
          <a:xfrm>
            <a:off x="5940425" y="45085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89" name="Oval 117"/>
          <p:cNvSpPr>
            <a:spLocks noChangeArrowheads="1"/>
          </p:cNvSpPr>
          <p:nvPr/>
        </p:nvSpPr>
        <p:spPr bwMode="auto">
          <a:xfrm>
            <a:off x="3132138" y="40767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90" name="Oval 118"/>
          <p:cNvSpPr>
            <a:spLocks noChangeArrowheads="1"/>
          </p:cNvSpPr>
          <p:nvPr/>
        </p:nvSpPr>
        <p:spPr bwMode="auto">
          <a:xfrm>
            <a:off x="3348038" y="42926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91" name="Oval 119"/>
          <p:cNvSpPr>
            <a:spLocks noChangeArrowheads="1"/>
          </p:cNvSpPr>
          <p:nvPr/>
        </p:nvSpPr>
        <p:spPr bwMode="auto">
          <a:xfrm>
            <a:off x="3563938" y="45085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92" name="Oval 120"/>
          <p:cNvSpPr>
            <a:spLocks noChangeArrowheads="1"/>
          </p:cNvSpPr>
          <p:nvPr/>
        </p:nvSpPr>
        <p:spPr bwMode="auto">
          <a:xfrm>
            <a:off x="5724525" y="40767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93" name="Oval 121"/>
          <p:cNvSpPr>
            <a:spLocks noChangeArrowheads="1"/>
          </p:cNvSpPr>
          <p:nvPr/>
        </p:nvSpPr>
        <p:spPr bwMode="auto">
          <a:xfrm>
            <a:off x="5940425" y="42926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94" name="Oval 122"/>
          <p:cNvSpPr>
            <a:spLocks noChangeArrowheads="1"/>
          </p:cNvSpPr>
          <p:nvPr/>
        </p:nvSpPr>
        <p:spPr bwMode="auto">
          <a:xfrm>
            <a:off x="6156325" y="45085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45" name="Oval 173"/>
          <p:cNvSpPr>
            <a:spLocks noChangeArrowheads="1"/>
          </p:cNvSpPr>
          <p:nvPr/>
        </p:nvSpPr>
        <p:spPr bwMode="auto">
          <a:xfrm>
            <a:off x="3348038" y="47244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47" name="Oval 175"/>
          <p:cNvSpPr>
            <a:spLocks noChangeArrowheads="1"/>
          </p:cNvSpPr>
          <p:nvPr/>
        </p:nvSpPr>
        <p:spPr bwMode="auto">
          <a:xfrm>
            <a:off x="3779838" y="51562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48" name="Oval 176"/>
          <p:cNvSpPr>
            <a:spLocks noChangeArrowheads="1"/>
          </p:cNvSpPr>
          <p:nvPr/>
        </p:nvSpPr>
        <p:spPr bwMode="auto">
          <a:xfrm>
            <a:off x="5940425" y="47244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49" name="Oval 177"/>
          <p:cNvSpPr>
            <a:spLocks noChangeArrowheads="1"/>
          </p:cNvSpPr>
          <p:nvPr/>
        </p:nvSpPr>
        <p:spPr bwMode="auto">
          <a:xfrm>
            <a:off x="6156325" y="49403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0" name="Oval 178"/>
          <p:cNvSpPr>
            <a:spLocks noChangeArrowheads="1"/>
          </p:cNvSpPr>
          <p:nvPr/>
        </p:nvSpPr>
        <p:spPr bwMode="auto">
          <a:xfrm>
            <a:off x="4645025" y="51562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1" name="Oval 179"/>
          <p:cNvSpPr>
            <a:spLocks noChangeArrowheads="1"/>
          </p:cNvSpPr>
          <p:nvPr/>
        </p:nvSpPr>
        <p:spPr bwMode="auto">
          <a:xfrm>
            <a:off x="3563938" y="47244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2" name="Oval 180"/>
          <p:cNvSpPr>
            <a:spLocks noChangeArrowheads="1"/>
          </p:cNvSpPr>
          <p:nvPr/>
        </p:nvSpPr>
        <p:spPr bwMode="auto">
          <a:xfrm>
            <a:off x="3779838" y="49403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3" name="Oval 181"/>
          <p:cNvSpPr>
            <a:spLocks noChangeArrowheads="1"/>
          </p:cNvSpPr>
          <p:nvPr/>
        </p:nvSpPr>
        <p:spPr bwMode="auto">
          <a:xfrm>
            <a:off x="3995738" y="51562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4" name="Oval 182"/>
          <p:cNvSpPr>
            <a:spLocks noChangeArrowheads="1"/>
          </p:cNvSpPr>
          <p:nvPr/>
        </p:nvSpPr>
        <p:spPr bwMode="auto">
          <a:xfrm>
            <a:off x="6156325" y="47244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5" name="Oval 183"/>
          <p:cNvSpPr>
            <a:spLocks noChangeArrowheads="1"/>
          </p:cNvSpPr>
          <p:nvPr/>
        </p:nvSpPr>
        <p:spPr bwMode="auto">
          <a:xfrm>
            <a:off x="4645025" y="49403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6" name="Oval 184"/>
          <p:cNvSpPr>
            <a:spLocks noChangeArrowheads="1"/>
          </p:cNvSpPr>
          <p:nvPr/>
        </p:nvSpPr>
        <p:spPr bwMode="auto">
          <a:xfrm>
            <a:off x="4860925" y="51562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7" name="Oval 185"/>
          <p:cNvSpPr>
            <a:spLocks noChangeArrowheads="1"/>
          </p:cNvSpPr>
          <p:nvPr/>
        </p:nvSpPr>
        <p:spPr bwMode="auto">
          <a:xfrm>
            <a:off x="3779838" y="47244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8" name="Oval 186"/>
          <p:cNvSpPr>
            <a:spLocks noChangeArrowheads="1"/>
          </p:cNvSpPr>
          <p:nvPr/>
        </p:nvSpPr>
        <p:spPr bwMode="auto">
          <a:xfrm>
            <a:off x="3995738" y="49403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59" name="Oval 187"/>
          <p:cNvSpPr>
            <a:spLocks noChangeArrowheads="1"/>
          </p:cNvSpPr>
          <p:nvPr/>
        </p:nvSpPr>
        <p:spPr bwMode="auto">
          <a:xfrm>
            <a:off x="4211638" y="51562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0" name="Oval 188"/>
          <p:cNvSpPr>
            <a:spLocks noChangeArrowheads="1"/>
          </p:cNvSpPr>
          <p:nvPr/>
        </p:nvSpPr>
        <p:spPr bwMode="auto">
          <a:xfrm>
            <a:off x="4645025" y="47244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1" name="Oval 189"/>
          <p:cNvSpPr>
            <a:spLocks noChangeArrowheads="1"/>
          </p:cNvSpPr>
          <p:nvPr/>
        </p:nvSpPr>
        <p:spPr bwMode="auto">
          <a:xfrm>
            <a:off x="4860925" y="49403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2" name="Oval 190"/>
          <p:cNvSpPr>
            <a:spLocks noChangeArrowheads="1"/>
          </p:cNvSpPr>
          <p:nvPr/>
        </p:nvSpPr>
        <p:spPr bwMode="auto">
          <a:xfrm>
            <a:off x="5076825" y="51562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3" name="Oval 191"/>
          <p:cNvSpPr>
            <a:spLocks noChangeArrowheads="1"/>
          </p:cNvSpPr>
          <p:nvPr/>
        </p:nvSpPr>
        <p:spPr bwMode="auto">
          <a:xfrm>
            <a:off x="3995738" y="47244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4" name="Oval 192"/>
          <p:cNvSpPr>
            <a:spLocks noChangeArrowheads="1"/>
          </p:cNvSpPr>
          <p:nvPr/>
        </p:nvSpPr>
        <p:spPr bwMode="auto">
          <a:xfrm>
            <a:off x="4211638" y="49403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5" name="Oval 193"/>
          <p:cNvSpPr>
            <a:spLocks noChangeArrowheads="1"/>
          </p:cNvSpPr>
          <p:nvPr/>
        </p:nvSpPr>
        <p:spPr bwMode="auto">
          <a:xfrm>
            <a:off x="4427538" y="51562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6" name="Oval 194"/>
          <p:cNvSpPr>
            <a:spLocks noChangeArrowheads="1"/>
          </p:cNvSpPr>
          <p:nvPr/>
        </p:nvSpPr>
        <p:spPr bwMode="auto">
          <a:xfrm>
            <a:off x="4860925" y="47244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7" name="Oval 195"/>
          <p:cNvSpPr>
            <a:spLocks noChangeArrowheads="1"/>
          </p:cNvSpPr>
          <p:nvPr/>
        </p:nvSpPr>
        <p:spPr bwMode="auto">
          <a:xfrm>
            <a:off x="5076825" y="49403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8" name="Oval 196"/>
          <p:cNvSpPr>
            <a:spLocks noChangeArrowheads="1"/>
          </p:cNvSpPr>
          <p:nvPr/>
        </p:nvSpPr>
        <p:spPr bwMode="auto">
          <a:xfrm>
            <a:off x="5292725" y="51562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69" name="Oval 197"/>
          <p:cNvSpPr>
            <a:spLocks noChangeArrowheads="1"/>
          </p:cNvSpPr>
          <p:nvPr/>
        </p:nvSpPr>
        <p:spPr bwMode="auto">
          <a:xfrm>
            <a:off x="4211638" y="47244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0" name="Oval 198"/>
          <p:cNvSpPr>
            <a:spLocks noChangeArrowheads="1"/>
          </p:cNvSpPr>
          <p:nvPr/>
        </p:nvSpPr>
        <p:spPr bwMode="auto">
          <a:xfrm>
            <a:off x="4427538" y="49403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1" name="Oval 199"/>
          <p:cNvSpPr>
            <a:spLocks noChangeArrowheads="1"/>
          </p:cNvSpPr>
          <p:nvPr/>
        </p:nvSpPr>
        <p:spPr bwMode="auto">
          <a:xfrm>
            <a:off x="2916238" y="51562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2" name="Oval 200"/>
          <p:cNvSpPr>
            <a:spLocks noChangeArrowheads="1"/>
          </p:cNvSpPr>
          <p:nvPr/>
        </p:nvSpPr>
        <p:spPr bwMode="auto">
          <a:xfrm>
            <a:off x="5076825" y="47244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3" name="Oval 201"/>
          <p:cNvSpPr>
            <a:spLocks noChangeArrowheads="1"/>
          </p:cNvSpPr>
          <p:nvPr/>
        </p:nvSpPr>
        <p:spPr bwMode="auto">
          <a:xfrm>
            <a:off x="5292725" y="49403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4" name="Oval 202"/>
          <p:cNvSpPr>
            <a:spLocks noChangeArrowheads="1"/>
          </p:cNvSpPr>
          <p:nvPr/>
        </p:nvSpPr>
        <p:spPr bwMode="auto">
          <a:xfrm>
            <a:off x="5508625" y="51562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5" name="Oval 203"/>
          <p:cNvSpPr>
            <a:spLocks noChangeArrowheads="1"/>
          </p:cNvSpPr>
          <p:nvPr/>
        </p:nvSpPr>
        <p:spPr bwMode="auto">
          <a:xfrm>
            <a:off x="4427538" y="47244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6" name="Oval 204"/>
          <p:cNvSpPr>
            <a:spLocks noChangeArrowheads="1"/>
          </p:cNvSpPr>
          <p:nvPr/>
        </p:nvSpPr>
        <p:spPr bwMode="auto">
          <a:xfrm>
            <a:off x="2916238" y="49403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7" name="Oval 205"/>
          <p:cNvSpPr>
            <a:spLocks noChangeArrowheads="1"/>
          </p:cNvSpPr>
          <p:nvPr/>
        </p:nvSpPr>
        <p:spPr bwMode="auto">
          <a:xfrm>
            <a:off x="3132138" y="51562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8" name="Oval 206"/>
          <p:cNvSpPr>
            <a:spLocks noChangeArrowheads="1"/>
          </p:cNvSpPr>
          <p:nvPr/>
        </p:nvSpPr>
        <p:spPr bwMode="auto">
          <a:xfrm>
            <a:off x="5292725" y="47244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9" name="Oval 207"/>
          <p:cNvSpPr>
            <a:spLocks noChangeArrowheads="1"/>
          </p:cNvSpPr>
          <p:nvPr/>
        </p:nvSpPr>
        <p:spPr bwMode="auto">
          <a:xfrm>
            <a:off x="5508625" y="49403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0" name="Oval 208"/>
          <p:cNvSpPr>
            <a:spLocks noChangeArrowheads="1"/>
          </p:cNvSpPr>
          <p:nvPr/>
        </p:nvSpPr>
        <p:spPr bwMode="auto">
          <a:xfrm>
            <a:off x="5724525" y="51562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1" name="Oval 209"/>
          <p:cNvSpPr>
            <a:spLocks noChangeArrowheads="1"/>
          </p:cNvSpPr>
          <p:nvPr/>
        </p:nvSpPr>
        <p:spPr bwMode="auto">
          <a:xfrm>
            <a:off x="2916238" y="47244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2" name="Oval 210"/>
          <p:cNvSpPr>
            <a:spLocks noChangeArrowheads="1"/>
          </p:cNvSpPr>
          <p:nvPr/>
        </p:nvSpPr>
        <p:spPr bwMode="auto">
          <a:xfrm>
            <a:off x="3132138" y="49403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3" name="Oval 211"/>
          <p:cNvSpPr>
            <a:spLocks noChangeArrowheads="1"/>
          </p:cNvSpPr>
          <p:nvPr/>
        </p:nvSpPr>
        <p:spPr bwMode="auto">
          <a:xfrm>
            <a:off x="3348038" y="51562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4" name="Oval 212"/>
          <p:cNvSpPr>
            <a:spLocks noChangeArrowheads="1"/>
          </p:cNvSpPr>
          <p:nvPr/>
        </p:nvSpPr>
        <p:spPr bwMode="auto">
          <a:xfrm>
            <a:off x="5508625" y="47244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5" name="Oval 213"/>
          <p:cNvSpPr>
            <a:spLocks noChangeArrowheads="1"/>
          </p:cNvSpPr>
          <p:nvPr/>
        </p:nvSpPr>
        <p:spPr bwMode="auto">
          <a:xfrm>
            <a:off x="5724525" y="49403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6" name="Oval 214"/>
          <p:cNvSpPr>
            <a:spLocks noChangeArrowheads="1"/>
          </p:cNvSpPr>
          <p:nvPr/>
        </p:nvSpPr>
        <p:spPr bwMode="auto">
          <a:xfrm>
            <a:off x="5940425" y="51562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7" name="Oval 215"/>
          <p:cNvSpPr>
            <a:spLocks noChangeArrowheads="1"/>
          </p:cNvSpPr>
          <p:nvPr/>
        </p:nvSpPr>
        <p:spPr bwMode="auto">
          <a:xfrm>
            <a:off x="3132138" y="47244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8" name="Oval 216"/>
          <p:cNvSpPr>
            <a:spLocks noChangeArrowheads="1"/>
          </p:cNvSpPr>
          <p:nvPr/>
        </p:nvSpPr>
        <p:spPr bwMode="auto">
          <a:xfrm>
            <a:off x="3348038" y="49403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89" name="Oval 217"/>
          <p:cNvSpPr>
            <a:spLocks noChangeArrowheads="1"/>
          </p:cNvSpPr>
          <p:nvPr/>
        </p:nvSpPr>
        <p:spPr bwMode="auto">
          <a:xfrm>
            <a:off x="3563938" y="5156200"/>
            <a:ext cx="144462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90" name="Oval 218"/>
          <p:cNvSpPr>
            <a:spLocks noChangeArrowheads="1"/>
          </p:cNvSpPr>
          <p:nvPr/>
        </p:nvSpPr>
        <p:spPr bwMode="auto">
          <a:xfrm>
            <a:off x="5724525" y="47244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91" name="Oval 219"/>
          <p:cNvSpPr>
            <a:spLocks noChangeArrowheads="1"/>
          </p:cNvSpPr>
          <p:nvPr/>
        </p:nvSpPr>
        <p:spPr bwMode="auto">
          <a:xfrm>
            <a:off x="5940425" y="49403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92" name="Oval 220"/>
          <p:cNvSpPr>
            <a:spLocks noChangeArrowheads="1"/>
          </p:cNvSpPr>
          <p:nvPr/>
        </p:nvSpPr>
        <p:spPr bwMode="auto">
          <a:xfrm>
            <a:off x="6156325" y="5156200"/>
            <a:ext cx="144463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" name="Group 231"/>
          <p:cNvGrpSpPr>
            <a:grpSpLocks/>
          </p:cNvGrpSpPr>
          <p:nvPr/>
        </p:nvGrpSpPr>
        <p:grpSpPr bwMode="auto">
          <a:xfrm>
            <a:off x="3635375" y="2852738"/>
            <a:ext cx="2016125" cy="1079500"/>
            <a:chOff x="2290" y="1797"/>
            <a:chExt cx="1270" cy="680"/>
          </a:xfrm>
        </p:grpSpPr>
        <p:sp>
          <p:nvSpPr>
            <p:cNvPr id="3293" name="AutoShape 221"/>
            <p:cNvSpPr>
              <a:spLocks noChangeArrowheads="1"/>
            </p:cNvSpPr>
            <p:nvPr/>
          </p:nvSpPr>
          <p:spPr bwMode="auto">
            <a:xfrm rot="5400000">
              <a:off x="2585" y="1502"/>
              <a:ext cx="680" cy="127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FFCC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4" name="Oval 222"/>
            <p:cNvSpPr>
              <a:spLocks noChangeArrowheads="1"/>
            </p:cNvSpPr>
            <p:nvPr/>
          </p:nvSpPr>
          <p:spPr bwMode="auto">
            <a:xfrm>
              <a:off x="3243" y="1979"/>
              <a:ext cx="91" cy="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5" name="Oval 223"/>
            <p:cNvSpPr>
              <a:spLocks noChangeArrowheads="1"/>
            </p:cNvSpPr>
            <p:nvPr/>
          </p:nvSpPr>
          <p:spPr bwMode="auto">
            <a:xfrm>
              <a:off x="2880" y="2160"/>
              <a:ext cx="91" cy="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6" name="Oval 224"/>
            <p:cNvSpPr>
              <a:spLocks noChangeArrowheads="1"/>
            </p:cNvSpPr>
            <p:nvPr/>
          </p:nvSpPr>
          <p:spPr bwMode="auto">
            <a:xfrm>
              <a:off x="2699" y="2160"/>
              <a:ext cx="91" cy="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7" name="Oval 225"/>
            <p:cNvSpPr>
              <a:spLocks noChangeArrowheads="1"/>
            </p:cNvSpPr>
            <p:nvPr/>
          </p:nvSpPr>
          <p:spPr bwMode="auto">
            <a:xfrm>
              <a:off x="3061" y="2024"/>
              <a:ext cx="91" cy="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8" name="Oval 226"/>
            <p:cNvSpPr>
              <a:spLocks noChangeArrowheads="1"/>
            </p:cNvSpPr>
            <p:nvPr/>
          </p:nvSpPr>
          <p:spPr bwMode="auto">
            <a:xfrm>
              <a:off x="3152" y="2296"/>
              <a:ext cx="91" cy="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9" name="Oval 227"/>
            <p:cNvSpPr>
              <a:spLocks noChangeArrowheads="1"/>
            </p:cNvSpPr>
            <p:nvPr/>
          </p:nvSpPr>
          <p:spPr bwMode="auto">
            <a:xfrm>
              <a:off x="2517" y="1933"/>
              <a:ext cx="91" cy="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00" name="Oval 228"/>
            <p:cNvSpPr>
              <a:spLocks noChangeArrowheads="1"/>
            </p:cNvSpPr>
            <p:nvPr/>
          </p:nvSpPr>
          <p:spPr bwMode="auto">
            <a:xfrm>
              <a:off x="2789" y="1933"/>
              <a:ext cx="91" cy="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01" name="Oval 229"/>
            <p:cNvSpPr>
              <a:spLocks noChangeArrowheads="1"/>
            </p:cNvSpPr>
            <p:nvPr/>
          </p:nvSpPr>
          <p:spPr bwMode="auto">
            <a:xfrm>
              <a:off x="2517" y="2251"/>
              <a:ext cx="91" cy="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02" name="Oval 230"/>
            <p:cNvSpPr>
              <a:spLocks noChangeArrowheads="1"/>
            </p:cNvSpPr>
            <p:nvPr/>
          </p:nvSpPr>
          <p:spPr bwMode="auto">
            <a:xfrm>
              <a:off x="2835" y="2341"/>
              <a:ext cx="91" cy="9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304" name="Text Box 232"/>
          <p:cNvSpPr txBox="1">
            <a:spLocks noChangeArrowheads="1"/>
          </p:cNvSpPr>
          <p:nvPr/>
        </p:nvSpPr>
        <p:spPr bwMode="auto">
          <a:xfrm>
            <a:off x="3925110" y="5929330"/>
            <a:ext cx="136127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Substrato</a:t>
            </a:r>
          </a:p>
          <a:p>
            <a:pPr algn="ctr"/>
            <a: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(</a:t>
            </a:r>
            <a: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alMath1 BT" pitchFamily="18" charset="2"/>
              </a:rPr>
              <a:t>m</a:t>
            </a:r>
            <a: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m a mm)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</a:endParaRPr>
          </a:p>
        </p:txBody>
      </p:sp>
      <p:grpSp>
        <p:nvGrpSpPr>
          <p:cNvPr id="4" name="Group 235"/>
          <p:cNvGrpSpPr>
            <a:grpSpLocks/>
          </p:cNvGrpSpPr>
          <p:nvPr/>
        </p:nvGrpSpPr>
        <p:grpSpPr bwMode="auto">
          <a:xfrm>
            <a:off x="2003412" y="3825875"/>
            <a:ext cx="711200" cy="1825625"/>
            <a:chOff x="1071" y="2410"/>
            <a:chExt cx="448" cy="1150"/>
          </a:xfrm>
        </p:grpSpPr>
        <p:sp>
          <p:nvSpPr>
            <p:cNvPr id="3305" name="AutoShape 233"/>
            <p:cNvSpPr>
              <a:spLocks noChangeArrowheads="1"/>
            </p:cNvSpPr>
            <p:nvPr/>
          </p:nvSpPr>
          <p:spPr bwMode="auto">
            <a:xfrm rot="10800000">
              <a:off x="1338" y="2463"/>
              <a:ext cx="181" cy="1043"/>
            </a:xfrm>
            <a:prstGeom prst="downArrow">
              <a:avLst>
                <a:gd name="adj1" fmla="val 50000"/>
                <a:gd name="adj2" fmla="val 144061"/>
              </a:avLst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06" name="Text Box 234"/>
            <p:cNvSpPr txBox="1">
              <a:spLocks noChangeArrowheads="1"/>
            </p:cNvSpPr>
            <p:nvPr/>
          </p:nvSpPr>
          <p:spPr bwMode="auto">
            <a:xfrm rot="16200000">
              <a:off x="640" y="2841"/>
              <a:ext cx="115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Crescimento</a:t>
              </a:r>
              <a:endParaRPr 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</p:grp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1357290" y="1515813"/>
            <a:ext cx="631764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pt-BR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Molecular </a:t>
            </a:r>
            <a:r>
              <a:rPr lang="pt-BR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Beam</a:t>
            </a:r>
            <a:r>
              <a:rPr lang="pt-BR" sz="32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</a:t>
            </a:r>
            <a:r>
              <a:rPr lang="pt-B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Epi</a:t>
            </a:r>
            <a:r>
              <a:rPr lang="pt-BR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taxy</a:t>
            </a:r>
            <a:r>
              <a:rPr lang="pt-B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(MBE)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71" name="Text Box 7"/>
          <p:cNvSpPr txBox="1">
            <a:spLocks noChangeArrowheads="1"/>
          </p:cNvSpPr>
          <p:nvPr/>
        </p:nvSpPr>
        <p:spPr bwMode="auto">
          <a:xfrm>
            <a:off x="5057704" y="2028758"/>
            <a:ext cx="13260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 b="1" i="1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axis</a:t>
            </a:r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= eixo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72" name="Text Box 6"/>
          <p:cNvSpPr txBox="1">
            <a:spLocks noChangeArrowheads="1"/>
          </p:cNvSpPr>
          <p:nvPr/>
        </p:nvSpPr>
        <p:spPr bwMode="auto">
          <a:xfrm>
            <a:off x="4286248" y="1301499"/>
            <a:ext cx="1439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 b="1" i="1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epi</a:t>
            </a:r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 </a:t>
            </a:r>
            <a:r>
              <a:rPr lang="pt-BR" sz="2000" b="1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= acima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73" name="Text Box 236"/>
          <p:cNvSpPr txBox="1">
            <a:spLocks noChangeArrowheads="1"/>
          </p:cNvSpPr>
          <p:nvPr/>
        </p:nvSpPr>
        <p:spPr bwMode="auto">
          <a:xfrm>
            <a:off x="2274800" y="2018639"/>
            <a:ext cx="19271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sz="2000" b="1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Feixe </a:t>
            </a:r>
            <a:r>
              <a:rPr lang="pt-BR" sz="2000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</a:rPr>
              <a:t>molecular</a:t>
            </a:r>
            <a:endParaRPr lang="pt-BR" sz="2000" b="1" dirty="0">
              <a:solidFill>
                <a:schemeClr val="bg1">
                  <a:lumMod val="65000"/>
                </a:schemeClr>
              </a:solidFill>
              <a:latin typeface="Times New Roman" pitchFamily="18" charset="0"/>
            </a:endParaRPr>
          </a:p>
        </p:txBody>
      </p:sp>
      <p:cxnSp>
        <p:nvCxnSpPr>
          <p:cNvPr id="181" name="Conector angulado 180"/>
          <p:cNvCxnSpPr>
            <a:stCxn id="171" idx="3"/>
            <a:endCxn id="182" idx="1"/>
          </p:cNvCxnSpPr>
          <p:nvPr/>
        </p:nvCxnSpPr>
        <p:spPr>
          <a:xfrm>
            <a:off x="6383708" y="2228813"/>
            <a:ext cx="1790" cy="3436710"/>
          </a:xfrm>
          <a:prstGeom prst="bentConnector3">
            <a:avLst>
              <a:gd name="adj1" fmla="val 26765763"/>
            </a:avLst>
          </a:prstGeom>
          <a:ln>
            <a:solidFill>
              <a:schemeClr val="bg1">
                <a:lumMod val="7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 flipH="1">
            <a:off x="6314060" y="5379771"/>
            <a:ext cx="71438" cy="571504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9" name="Retângulo 188"/>
          <p:cNvSpPr/>
          <p:nvPr/>
        </p:nvSpPr>
        <p:spPr>
          <a:xfrm>
            <a:off x="3571868" y="3214686"/>
            <a:ext cx="142876" cy="142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1" name="Conector angulado 190"/>
          <p:cNvCxnSpPr>
            <a:stCxn id="173" idx="2"/>
            <a:endCxn id="189" idx="1"/>
          </p:cNvCxnSpPr>
          <p:nvPr/>
        </p:nvCxnSpPr>
        <p:spPr>
          <a:xfrm rot="16200000" flipH="1">
            <a:off x="2971430" y="2685685"/>
            <a:ext cx="867375" cy="333502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tângulo 192"/>
          <p:cNvSpPr/>
          <p:nvPr/>
        </p:nvSpPr>
        <p:spPr>
          <a:xfrm flipH="1">
            <a:off x="6308457" y="4946474"/>
            <a:ext cx="71438" cy="571504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5" name="Conector angulado 194"/>
          <p:cNvCxnSpPr>
            <a:stCxn id="172" idx="3"/>
            <a:endCxn id="193" idx="1"/>
          </p:cNvCxnSpPr>
          <p:nvPr/>
        </p:nvCxnSpPr>
        <p:spPr>
          <a:xfrm>
            <a:off x="5726066" y="1501554"/>
            <a:ext cx="653829" cy="3730672"/>
          </a:xfrm>
          <a:prstGeom prst="bentConnector3">
            <a:avLst>
              <a:gd name="adj1" fmla="val 294289"/>
            </a:avLst>
          </a:prstGeom>
          <a:ln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tângulo 173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Crescimento epitaxial: MBE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150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7" grpId="0" animBg="1"/>
      <p:bldP spid="3149" grpId="0" animBg="1"/>
      <p:bldP spid="3150" grpId="0" animBg="1"/>
      <p:bldP spid="3151" grpId="0" animBg="1"/>
      <p:bldP spid="3152" grpId="0" animBg="1"/>
      <p:bldP spid="3153" grpId="0" animBg="1"/>
      <p:bldP spid="3154" grpId="0" animBg="1"/>
      <p:bldP spid="3155" grpId="0" animBg="1"/>
      <p:bldP spid="3156" grpId="0" animBg="1"/>
      <p:bldP spid="3157" grpId="0" animBg="1"/>
      <p:bldP spid="3158" grpId="0" animBg="1"/>
      <p:bldP spid="3159" grpId="0" animBg="1"/>
      <p:bldP spid="3160" grpId="0" animBg="1"/>
      <p:bldP spid="3161" grpId="0" animBg="1"/>
      <p:bldP spid="3162" grpId="0" animBg="1"/>
      <p:bldP spid="3163" grpId="0" animBg="1"/>
      <p:bldP spid="3164" grpId="0" animBg="1"/>
      <p:bldP spid="3165" grpId="0" animBg="1"/>
      <p:bldP spid="3166" grpId="0" animBg="1"/>
      <p:bldP spid="3167" grpId="0" animBg="1"/>
      <p:bldP spid="3168" grpId="0" animBg="1"/>
      <p:bldP spid="3169" grpId="0" animBg="1"/>
      <p:bldP spid="3170" grpId="0" animBg="1"/>
      <p:bldP spid="3171" grpId="0" animBg="1"/>
      <p:bldP spid="3172" grpId="0" animBg="1"/>
      <p:bldP spid="3173" grpId="0" animBg="1"/>
      <p:bldP spid="3174" grpId="0" animBg="1"/>
      <p:bldP spid="3175" grpId="0" animBg="1"/>
      <p:bldP spid="3176" grpId="0" animBg="1"/>
      <p:bldP spid="3177" grpId="0" animBg="1"/>
      <p:bldP spid="3178" grpId="0" animBg="1"/>
      <p:bldP spid="3179" grpId="0" animBg="1"/>
      <p:bldP spid="3180" grpId="0" animBg="1"/>
      <p:bldP spid="3181" grpId="0" animBg="1"/>
      <p:bldP spid="3183" grpId="0" animBg="1"/>
      <p:bldP spid="3184" grpId="0" animBg="1"/>
      <p:bldP spid="3185" grpId="0" animBg="1"/>
      <p:bldP spid="3186" grpId="0" animBg="1"/>
      <p:bldP spid="3187" grpId="0" animBg="1"/>
      <p:bldP spid="3188" grpId="0" animBg="1"/>
      <p:bldP spid="3189" grpId="0" animBg="1"/>
      <p:bldP spid="3190" grpId="0" animBg="1"/>
      <p:bldP spid="3191" grpId="0" animBg="1"/>
      <p:bldP spid="3192" grpId="0" animBg="1"/>
      <p:bldP spid="3193" grpId="0" animBg="1"/>
      <p:bldP spid="3194" grpId="0" animBg="1"/>
      <p:bldP spid="3245" grpId="0" animBg="1"/>
      <p:bldP spid="3247" grpId="0" animBg="1"/>
      <p:bldP spid="3248" grpId="0" animBg="1"/>
      <p:bldP spid="3249" grpId="0" animBg="1"/>
      <p:bldP spid="3250" grpId="0" animBg="1"/>
      <p:bldP spid="3251" grpId="0" animBg="1"/>
      <p:bldP spid="3252" grpId="0" animBg="1"/>
      <p:bldP spid="3253" grpId="0" animBg="1"/>
      <p:bldP spid="3254" grpId="0" animBg="1"/>
      <p:bldP spid="3255" grpId="0" animBg="1"/>
      <p:bldP spid="3256" grpId="0" animBg="1"/>
      <p:bldP spid="3257" grpId="0" animBg="1"/>
      <p:bldP spid="3258" grpId="0" animBg="1"/>
      <p:bldP spid="3259" grpId="0" animBg="1"/>
      <p:bldP spid="3260" grpId="0" animBg="1"/>
      <p:bldP spid="3261" grpId="0" animBg="1"/>
      <p:bldP spid="3262" grpId="0" animBg="1"/>
      <p:bldP spid="3263" grpId="0" animBg="1"/>
      <p:bldP spid="3264" grpId="0" animBg="1"/>
      <p:bldP spid="3265" grpId="0" animBg="1"/>
      <p:bldP spid="3266" grpId="0" animBg="1"/>
      <p:bldP spid="3267" grpId="0" animBg="1"/>
      <p:bldP spid="3268" grpId="0" animBg="1"/>
      <p:bldP spid="3269" grpId="0" animBg="1"/>
      <p:bldP spid="3270" grpId="0" animBg="1"/>
      <p:bldP spid="3271" grpId="0" animBg="1"/>
      <p:bldP spid="3272" grpId="0" animBg="1"/>
      <p:bldP spid="3273" grpId="0" animBg="1"/>
      <p:bldP spid="3274" grpId="0" animBg="1"/>
      <p:bldP spid="3275" grpId="0" animBg="1"/>
      <p:bldP spid="3276" grpId="0" animBg="1"/>
      <p:bldP spid="3277" grpId="0" animBg="1"/>
      <p:bldP spid="3278" grpId="0" animBg="1"/>
      <p:bldP spid="3279" grpId="0" animBg="1"/>
      <p:bldP spid="3280" grpId="0" animBg="1"/>
      <p:bldP spid="3281" grpId="0" animBg="1"/>
      <p:bldP spid="3282" grpId="0" animBg="1"/>
      <p:bldP spid="3283" grpId="0" animBg="1"/>
      <p:bldP spid="3284" grpId="0" animBg="1"/>
      <p:bldP spid="3285" grpId="0" animBg="1"/>
      <p:bldP spid="3286" grpId="0" animBg="1"/>
      <p:bldP spid="3287" grpId="0" animBg="1"/>
      <p:bldP spid="3288" grpId="0" animBg="1"/>
      <p:bldP spid="3289" grpId="0" animBg="1"/>
      <p:bldP spid="3290" grpId="0" animBg="1"/>
      <p:bldP spid="3291" grpId="0" animBg="1"/>
      <p:bldP spid="3292" grpId="0" animBg="1"/>
      <p:bldP spid="33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m 57" descr="barra-Hall-instalada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041038"/>
            <a:ext cx="3828510" cy="581696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Crescimento epitaxial: amostras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235"/>
          <p:cNvGrpSpPr>
            <a:grpSpLocks/>
          </p:cNvGrpSpPr>
          <p:nvPr/>
        </p:nvGrpSpPr>
        <p:grpSpPr bwMode="auto">
          <a:xfrm>
            <a:off x="8358214" y="2857496"/>
            <a:ext cx="647701" cy="1825625"/>
            <a:chOff x="1338" y="2410"/>
            <a:chExt cx="408" cy="1150"/>
          </a:xfrm>
        </p:grpSpPr>
        <p:sp>
          <p:nvSpPr>
            <p:cNvPr id="10" name="AutoShape 233"/>
            <p:cNvSpPr>
              <a:spLocks noChangeArrowheads="1"/>
            </p:cNvSpPr>
            <p:nvPr/>
          </p:nvSpPr>
          <p:spPr bwMode="auto">
            <a:xfrm rot="10800000">
              <a:off x="1338" y="2463"/>
              <a:ext cx="181" cy="1043"/>
            </a:xfrm>
            <a:prstGeom prst="downArrow">
              <a:avLst>
                <a:gd name="adj1" fmla="val 50000"/>
                <a:gd name="adj2" fmla="val 144061"/>
              </a:avLst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" name="Text Box 234"/>
            <p:cNvSpPr txBox="1">
              <a:spLocks noChangeArrowheads="1"/>
            </p:cNvSpPr>
            <p:nvPr/>
          </p:nvSpPr>
          <p:spPr bwMode="auto">
            <a:xfrm rot="16200000">
              <a:off x="1027" y="2841"/>
              <a:ext cx="115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Crescimento</a:t>
              </a:r>
              <a:endParaRPr 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1714480" y="5214950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Substrato </a:t>
            </a:r>
            <a:r>
              <a:rPr lang="pt-BR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GaAs</a:t>
            </a:r>
            <a:r>
              <a:rPr lang="pt-B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(001)</a:t>
            </a:r>
            <a:endParaRPr lang="pt-BR" sz="20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2" name="Grupo 81"/>
          <p:cNvGrpSpPr/>
          <p:nvPr/>
        </p:nvGrpSpPr>
        <p:grpSpPr>
          <a:xfrm>
            <a:off x="1719326" y="1357298"/>
            <a:ext cx="2781236" cy="400110"/>
            <a:chOff x="1719326" y="1357298"/>
            <a:chExt cx="2781236" cy="400110"/>
          </a:xfrm>
        </p:grpSpPr>
        <p:sp>
          <p:nvSpPr>
            <p:cNvPr id="18" name="CaixaDeTexto 17"/>
            <p:cNvSpPr txBox="1"/>
            <p:nvPr/>
          </p:nvSpPr>
          <p:spPr>
            <a:xfrm>
              <a:off x="1719326" y="1357298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Cobertura</a:t>
              </a:r>
              <a:endParaRPr lang="pt-B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Conector de seta reta 23"/>
            <p:cNvCxnSpPr>
              <a:stCxn id="18" idx="3"/>
            </p:cNvCxnSpPr>
            <p:nvPr/>
          </p:nvCxnSpPr>
          <p:spPr>
            <a:xfrm flipV="1">
              <a:off x="3058154" y="1428736"/>
              <a:ext cx="1442408" cy="1286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upo 80"/>
          <p:cNvGrpSpPr/>
          <p:nvPr/>
        </p:nvGrpSpPr>
        <p:grpSpPr>
          <a:xfrm>
            <a:off x="1723282" y="1714488"/>
            <a:ext cx="3705974" cy="500066"/>
            <a:chOff x="1723282" y="1714488"/>
            <a:chExt cx="3705974" cy="500066"/>
          </a:xfrm>
        </p:grpSpPr>
        <p:sp>
          <p:nvSpPr>
            <p:cNvPr id="17" name="CaixaDeTexto 16"/>
            <p:cNvSpPr txBox="1"/>
            <p:nvPr/>
          </p:nvSpPr>
          <p:spPr>
            <a:xfrm>
              <a:off x="1723282" y="1714488"/>
              <a:ext cx="20633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Pontos-quânticos</a:t>
              </a:r>
              <a:endParaRPr lang="pt-B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Conector de seta reta 52"/>
            <p:cNvCxnSpPr>
              <a:stCxn id="17" idx="3"/>
            </p:cNvCxnSpPr>
            <p:nvPr/>
          </p:nvCxnSpPr>
          <p:spPr>
            <a:xfrm>
              <a:off x="3786667" y="1914543"/>
              <a:ext cx="1642589" cy="300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/>
          <p:cNvGrpSpPr/>
          <p:nvPr/>
        </p:nvGrpSpPr>
        <p:grpSpPr>
          <a:xfrm>
            <a:off x="1719964" y="3500438"/>
            <a:ext cx="3923606" cy="500066"/>
            <a:chOff x="1719964" y="3500438"/>
            <a:chExt cx="3923606" cy="500066"/>
          </a:xfrm>
        </p:grpSpPr>
        <p:sp>
          <p:nvSpPr>
            <p:cNvPr id="14" name="CaixaDeTexto 13"/>
            <p:cNvSpPr txBox="1"/>
            <p:nvPr/>
          </p:nvSpPr>
          <p:spPr>
            <a:xfrm>
              <a:off x="1719964" y="3600394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Buffer</a:t>
              </a:r>
              <a:endParaRPr lang="pt-B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Conector de seta reta 55"/>
            <p:cNvCxnSpPr>
              <a:stCxn id="14" idx="3"/>
            </p:cNvCxnSpPr>
            <p:nvPr/>
          </p:nvCxnSpPr>
          <p:spPr>
            <a:xfrm flipV="1">
              <a:off x="2616363" y="3500438"/>
              <a:ext cx="3027207" cy="300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upo 76"/>
          <p:cNvGrpSpPr/>
          <p:nvPr/>
        </p:nvGrpSpPr>
        <p:grpSpPr>
          <a:xfrm>
            <a:off x="1714480" y="4500570"/>
            <a:ext cx="4000528" cy="400110"/>
            <a:chOff x="1714480" y="4500570"/>
            <a:chExt cx="4000528" cy="400110"/>
          </a:xfrm>
        </p:grpSpPr>
        <p:sp>
          <p:nvSpPr>
            <p:cNvPr id="13" name="CaixaDeTexto 12"/>
            <p:cNvSpPr txBox="1"/>
            <p:nvPr/>
          </p:nvSpPr>
          <p:spPr>
            <a:xfrm>
              <a:off x="1714480" y="4500570"/>
              <a:ext cx="13952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Super-rede</a:t>
              </a:r>
              <a:endParaRPr lang="pt-B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0" name="Conector de seta reta 59"/>
            <p:cNvCxnSpPr>
              <a:stCxn id="13" idx="3"/>
            </p:cNvCxnSpPr>
            <p:nvPr/>
          </p:nvCxnSpPr>
          <p:spPr>
            <a:xfrm flipV="1">
              <a:off x="3109734" y="4643446"/>
              <a:ext cx="2605274" cy="571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o 78"/>
          <p:cNvGrpSpPr/>
          <p:nvPr/>
        </p:nvGrpSpPr>
        <p:grpSpPr>
          <a:xfrm>
            <a:off x="1714965" y="2571744"/>
            <a:ext cx="4000043" cy="642942"/>
            <a:chOff x="1714965" y="2571744"/>
            <a:chExt cx="4000043" cy="642942"/>
          </a:xfrm>
        </p:grpSpPr>
        <p:sp>
          <p:nvSpPr>
            <p:cNvPr id="15" name="CaixaDeTexto 14"/>
            <p:cNvSpPr txBox="1"/>
            <p:nvPr/>
          </p:nvSpPr>
          <p:spPr>
            <a:xfrm>
              <a:off x="1714965" y="2814576"/>
              <a:ext cx="1672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Dopagem (Si)</a:t>
              </a:r>
              <a:endParaRPr lang="pt-B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3" name="Conector de seta reta 62"/>
            <p:cNvCxnSpPr>
              <a:stCxn id="15" idx="3"/>
            </p:cNvCxnSpPr>
            <p:nvPr/>
          </p:nvCxnSpPr>
          <p:spPr>
            <a:xfrm flipV="1">
              <a:off x="3387218" y="2571744"/>
              <a:ext cx="2327790" cy="4428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o 79"/>
          <p:cNvGrpSpPr/>
          <p:nvPr/>
        </p:nvGrpSpPr>
        <p:grpSpPr>
          <a:xfrm>
            <a:off x="1717413" y="2171634"/>
            <a:ext cx="3783281" cy="400110"/>
            <a:chOff x="1717413" y="2171634"/>
            <a:chExt cx="3783281" cy="400110"/>
          </a:xfrm>
        </p:grpSpPr>
        <p:sp>
          <p:nvSpPr>
            <p:cNvPr id="16" name="CaixaDeTexto 15"/>
            <p:cNvSpPr txBox="1"/>
            <p:nvPr/>
          </p:nvSpPr>
          <p:spPr>
            <a:xfrm>
              <a:off x="1717413" y="2171634"/>
              <a:ext cx="24400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Poço-quântico (QW)</a:t>
              </a:r>
              <a:endParaRPr lang="pt-B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6" name="Conector de seta reta 65"/>
            <p:cNvCxnSpPr>
              <a:stCxn id="16" idx="3"/>
            </p:cNvCxnSpPr>
            <p:nvPr/>
          </p:nvCxnSpPr>
          <p:spPr>
            <a:xfrm flipV="1">
              <a:off x="4157505" y="2357430"/>
              <a:ext cx="1343189" cy="142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upo 82"/>
          <p:cNvGrpSpPr/>
          <p:nvPr/>
        </p:nvGrpSpPr>
        <p:grpSpPr>
          <a:xfrm>
            <a:off x="857224" y="1643050"/>
            <a:ext cx="785818" cy="1564852"/>
            <a:chOff x="857224" y="1643050"/>
            <a:chExt cx="785818" cy="1564852"/>
          </a:xfrm>
        </p:grpSpPr>
        <p:sp>
          <p:nvSpPr>
            <p:cNvPr id="74" name="Chave esquerda 73"/>
            <p:cNvSpPr/>
            <p:nvPr/>
          </p:nvSpPr>
          <p:spPr>
            <a:xfrm>
              <a:off x="1357290" y="1714488"/>
              <a:ext cx="285752" cy="1428760"/>
            </a:xfrm>
            <a:prstGeom prst="leftBrace">
              <a:avLst/>
            </a:prstGeom>
            <a:ln w="28575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CaixaDeTexto 74"/>
            <p:cNvSpPr txBox="1"/>
            <p:nvPr/>
          </p:nvSpPr>
          <p:spPr>
            <a:xfrm rot="16200000">
              <a:off x="274853" y="2225421"/>
              <a:ext cx="15648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Região-ativa</a:t>
              </a:r>
              <a:endParaRPr lang="pt-B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6" name="Elipse 75"/>
          <p:cNvSpPr/>
          <p:nvPr/>
        </p:nvSpPr>
        <p:spPr>
          <a:xfrm>
            <a:off x="4214810" y="928670"/>
            <a:ext cx="4643470" cy="1071570"/>
          </a:xfrm>
          <a:prstGeom prst="ellipse">
            <a:avLst/>
          </a:prstGeom>
          <a:solidFill>
            <a:srgbClr val="FFFF00">
              <a:alpha val="34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H-3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1714488"/>
            <a:ext cx="5214974" cy="411765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357950" y="2143116"/>
            <a:ext cx="200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Contatos ôhmicos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429388" y="4214818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Amostra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Crescimento epitaxial: amostras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rot="10800000" flipV="1">
            <a:off x="6072198" y="2327782"/>
            <a:ext cx="285752" cy="886904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11" idx="1"/>
          </p:cNvCxnSpPr>
          <p:nvPr/>
        </p:nvCxnSpPr>
        <p:spPr>
          <a:xfrm rot="10800000" flipV="1">
            <a:off x="5072066" y="2327782"/>
            <a:ext cx="1285884" cy="29648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11" idx="1"/>
          </p:cNvCxnSpPr>
          <p:nvPr/>
        </p:nvCxnSpPr>
        <p:spPr>
          <a:xfrm rot="10800000" flipV="1">
            <a:off x="5286380" y="2327782"/>
            <a:ext cx="1071570" cy="1744160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73"/>
          <p:cNvGrpSpPr/>
          <p:nvPr/>
        </p:nvGrpSpPr>
        <p:grpSpPr>
          <a:xfrm>
            <a:off x="1714480" y="2214554"/>
            <a:ext cx="2571768" cy="1357322"/>
            <a:chOff x="1714480" y="2214554"/>
            <a:chExt cx="2571768" cy="1357322"/>
          </a:xfrm>
        </p:grpSpPr>
        <p:sp>
          <p:nvSpPr>
            <p:cNvPr id="12" name="CaixaDeTexto 11"/>
            <p:cNvSpPr txBox="1"/>
            <p:nvPr/>
          </p:nvSpPr>
          <p:spPr>
            <a:xfrm>
              <a:off x="1714480" y="2214554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Gate</a:t>
              </a:r>
              <a:r>
                <a:rPr lang="pt-BR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: </a:t>
              </a:r>
              <a:r>
                <a:rPr lang="pt-BR" b="1" i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pt-BR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e </a:t>
              </a:r>
              <a:r>
                <a:rPr lang="pt-BR" b="1" i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</a:p>
          </p:txBody>
        </p:sp>
        <p:cxnSp>
          <p:nvCxnSpPr>
            <p:cNvPr id="26" name="Conector de seta reta 25"/>
            <p:cNvCxnSpPr/>
            <p:nvPr/>
          </p:nvCxnSpPr>
          <p:spPr>
            <a:xfrm>
              <a:off x="2857488" y="2571744"/>
              <a:ext cx="1428760" cy="10001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o 74"/>
          <p:cNvGrpSpPr/>
          <p:nvPr/>
        </p:nvGrpSpPr>
        <p:grpSpPr>
          <a:xfrm>
            <a:off x="1500166" y="1928802"/>
            <a:ext cx="4357718" cy="4723687"/>
            <a:chOff x="1500166" y="1928802"/>
            <a:chExt cx="4357718" cy="4723687"/>
          </a:xfrm>
        </p:grpSpPr>
        <p:pic>
          <p:nvPicPr>
            <p:cNvPr id="31" name="Imagem 30" descr="pilha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744613" y="5756717"/>
              <a:ext cx="794597" cy="996948"/>
            </a:xfrm>
            <a:prstGeom prst="rect">
              <a:avLst/>
            </a:prstGeom>
          </p:spPr>
        </p:pic>
        <p:cxnSp>
          <p:nvCxnSpPr>
            <p:cNvPr id="33" name="Conector angulado 32"/>
            <p:cNvCxnSpPr>
              <a:stCxn id="31" idx="0"/>
            </p:cNvCxnSpPr>
            <p:nvPr/>
          </p:nvCxnSpPr>
          <p:spPr>
            <a:xfrm flipV="1">
              <a:off x="5640386" y="4714884"/>
              <a:ext cx="217498" cy="154030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angulado 36"/>
            <p:cNvCxnSpPr>
              <a:stCxn id="31" idx="2"/>
            </p:cNvCxnSpPr>
            <p:nvPr/>
          </p:nvCxnSpPr>
          <p:spPr>
            <a:xfrm rot="10800000">
              <a:off x="1500166" y="1928802"/>
              <a:ext cx="3143272" cy="4326390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rot="10800000">
              <a:off x="1500166" y="1928802"/>
              <a:ext cx="2000264" cy="158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75"/>
          <p:cNvGrpSpPr/>
          <p:nvPr/>
        </p:nvGrpSpPr>
        <p:grpSpPr>
          <a:xfrm>
            <a:off x="214282" y="4500571"/>
            <a:ext cx="2428893" cy="1754621"/>
            <a:chOff x="214282" y="4500571"/>
            <a:chExt cx="2428893" cy="1754621"/>
          </a:xfrm>
        </p:grpSpPr>
        <p:pic>
          <p:nvPicPr>
            <p:cNvPr id="44" name="Imagem 43" descr="pilha1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282" y="4857760"/>
              <a:ext cx="794597" cy="996948"/>
            </a:xfrm>
            <a:prstGeom prst="rect">
              <a:avLst/>
            </a:prstGeom>
          </p:spPr>
        </p:pic>
        <p:cxnSp>
          <p:nvCxnSpPr>
            <p:cNvPr id="46" name="Conector angulado 45"/>
            <p:cNvCxnSpPr>
              <a:stCxn id="44" idx="0"/>
            </p:cNvCxnSpPr>
            <p:nvPr/>
          </p:nvCxnSpPr>
          <p:spPr>
            <a:xfrm rot="5400000" flipH="1" flipV="1">
              <a:off x="1448783" y="3663368"/>
              <a:ext cx="357190" cy="2031595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angulado 49"/>
            <p:cNvCxnSpPr>
              <a:stCxn id="44" idx="2"/>
            </p:cNvCxnSpPr>
            <p:nvPr/>
          </p:nvCxnSpPr>
          <p:spPr>
            <a:xfrm rot="16200000" flipH="1">
              <a:off x="855631" y="5610658"/>
              <a:ext cx="400484" cy="888584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o 61"/>
          <p:cNvGrpSpPr/>
          <p:nvPr/>
        </p:nvGrpSpPr>
        <p:grpSpPr>
          <a:xfrm>
            <a:off x="642910" y="4071942"/>
            <a:ext cx="642942" cy="369332"/>
            <a:chOff x="357158" y="3702610"/>
            <a:chExt cx="642942" cy="369332"/>
          </a:xfrm>
        </p:grpSpPr>
        <p:cxnSp>
          <p:nvCxnSpPr>
            <p:cNvPr id="58" name="Conector de seta reta 57"/>
            <p:cNvCxnSpPr/>
            <p:nvPr/>
          </p:nvCxnSpPr>
          <p:spPr>
            <a:xfrm>
              <a:off x="357158" y="4000504"/>
              <a:ext cx="642942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/>
            <p:cNvSpPr txBox="1"/>
            <p:nvPr/>
          </p:nvSpPr>
          <p:spPr>
            <a:xfrm>
              <a:off x="363387" y="3702610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I = 0</a:t>
              </a:r>
              <a:endParaRPr lang="pt-BR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3" name="CaixaDeTexto 62"/>
          <p:cNvSpPr txBox="1"/>
          <p:nvPr/>
        </p:nvSpPr>
        <p:spPr>
          <a:xfrm>
            <a:off x="3725782" y="178592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I ≠ 0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9" name="Conector de seta reta 68"/>
          <p:cNvCxnSpPr>
            <a:stCxn id="11" idx="1"/>
          </p:cNvCxnSpPr>
          <p:nvPr/>
        </p:nvCxnSpPr>
        <p:spPr>
          <a:xfrm rot="10800000" flipV="1">
            <a:off x="3929058" y="2327782"/>
            <a:ext cx="2428892" cy="2172788"/>
          </a:xfrm>
          <a:prstGeom prst="straightConnector1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>
            <a:stCxn id="11" idx="1"/>
          </p:cNvCxnSpPr>
          <p:nvPr/>
        </p:nvCxnSpPr>
        <p:spPr>
          <a:xfrm rot="10800000" flipV="1">
            <a:off x="3143240" y="2327782"/>
            <a:ext cx="3214710" cy="886904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>
            <a:stCxn id="11" idx="1"/>
          </p:cNvCxnSpPr>
          <p:nvPr/>
        </p:nvCxnSpPr>
        <p:spPr>
          <a:xfrm rot="10800000" flipV="1">
            <a:off x="4071934" y="2327782"/>
            <a:ext cx="2286016" cy="243962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o 33"/>
          <p:cNvGrpSpPr/>
          <p:nvPr/>
        </p:nvGrpSpPr>
        <p:grpSpPr>
          <a:xfrm>
            <a:off x="4714876" y="2928934"/>
            <a:ext cx="4044512" cy="646331"/>
            <a:chOff x="4714876" y="2928934"/>
            <a:chExt cx="4044512" cy="646331"/>
          </a:xfrm>
        </p:grpSpPr>
        <p:sp>
          <p:nvSpPr>
            <p:cNvPr id="29" name="CaixaDeTexto 28"/>
            <p:cNvSpPr txBox="1"/>
            <p:nvPr/>
          </p:nvSpPr>
          <p:spPr>
            <a:xfrm>
              <a:off x="7572396" y="2928934"/>
              <a:ext cx="11869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Campo</a:t>
              </a:r>
            </a:p>
            <a:p>
              <a:pPr algn="ctr"/>
              <a:r>
                <a:rPr lang="pt-BR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magnético</a:t>
              </a:r>
              <a:endParaRPr lang="pt-BR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2" name="Conector reto 31"/>
            <p:cNvCxnSpPr>
              <a:stCxn id="29" idx="1"/>
            </p:cNvCxnSpPr>
            <p:nvPr/>
          </p:nvCxnSpPr>
          <p:spPr>
            <a:xfrm rot="10800000">
              <a:off x="4714876" y="3000372"/>
              <a:ext cx="2857520" cy="251728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H-3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1714488"/>
            <a:ext cx="5214974" cy="411765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42844" y="142852"/>
            <a:ext cx="8786874" cy="85725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Técnicas: </a:t>
            </a:r>
            <a:r>
              <a:rPr lang="pt-BR" sz="39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Shubnikov-de</a:t>
            </a:r>
            <a:r>
              <a:rPr lang="pt-BR" sz="3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Haas</a:t>
            </a:r>
            <a:endParaRPr lang="pt-BR" sz="39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3725782" y="178592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latin typeface="Times New Roman" pitchFamily="18" charset="0"/>
                <a:cs typeface="Times New Roman" pitchFamily="18" charset="0"/>
              </a:rPr>
              <a:t>I ≠ 0</a:t>
            </a:r>
            <a:endParaRPr lang="pt-BR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" name="Imagem 33" descr="Voltímetr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58" y="1355730"/>
            <a:ext cx="1007769" cy="2157408"/>
          </a:xfrm>
          <a:prstGeom prst="rect">
            <a:avLst/>
          </a:prstGeom>
        </p:spPr>
      </p:pic>
      <p:cxnSp>
        <p:nvCxnSpPr>
          <p:cNvPr id="36" name="Conector angulado 35"/>
          <p:cNvCxnSpPr/>
          <p:nvPr/>
        </p:nvCxnSpPr>
        <p:spPr>
          <a:xfrm>
            <a:off x="1189014" y="3000372"/>
            <a:ext cx="928694" cy="158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oval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/>
          <p:nvPr/>
        </p:nvCxnSpPr>
        <p:spPr>
          <a:xfrm rot="16200000" flipH="1">
            <a:off x="928662" y="3071810"/>
            <a:ext cx="2714644" cy="2571768"/>
          </a:xfrm>
          <a:prstGeom prst="bentConnector3">
            <a:avLst>
              <a:gd name="adj1" fmla="val 99590"/>
            </a:avLst>
          </a:prstGeom>
          <a:ln w="25400">
            <a:solidFill>
              <a:schemeClr val="tx1"/>
            </a:solidFill>
            <a:headEnd type="oval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1285852" y="1357298"/>
            <a:ext cx="1100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pt-BR" sz="32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(B)</a:t>
            </a:r>
            <a:endParaRPr lang="pt-BR" sz="32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1285852" y="135674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endParaRPr lang="pt-BR" sz="3200" b="1" i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2285984" y="1857364"/>
            <a:ext cx="2214578" cy="1143007"/>
          </a:xfrm>
          <a:prstGeom prst="line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929454" y="1571612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1" dirty="0" err="1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pt-BR" sz="3200" b="1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pt-BR" sz="32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t-BR" sz="3200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pt-BR" sz="3200" b="1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pt-BR" sz="3200" b="1" i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Seta para a direita 14"/>
          <p:cNvSpPr/>
          <p:nvPr/>
        </p:nvSpPr>
        <p:spPr>
          <a:xfrm rot="3435412">
            <a:off x="2576269" y="3690907"/>
            <a:ext cx="1928826" cy="214314"/>
          </a:xfrm>
          <a:prstGeom prst="rightArrow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upo 19"/>
          <p:cNvGrpSpPr/>
          <p:nvPr/>
        </p:nvGrpSpPr>
        <p:grpSpPr>
          <a:xfrm>
            <a:off x="2500298" y="2214554"/>
            <a:ext cx="6429420" cy="4572032"/>
            <a:chOff x="4071934" y="2928934"/>
            <a:chExt cx="4857784" cy="3857652"/>
          </a:xfrm>
        </p:grpSpPr>
        <p:sp>
          <p:nvSpPr>
            <p:cNvPr id="18" name="Retângulo 17"/>
            <p:cNvSpPr/>
            <p:nvPr/>
          </p:nvSpPr>
          <p:spPr>
            <a:xfrm>
              <a:off x="4071934" y="2928934"/>
              <a:ext cx="4857784" cy="3714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 descr="SdH_sampl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0562" y="3469782"/>
              <a:ext cx="4389385" cy="3316804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  <p:bldP spid="21" grpId="0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1304</Words>
  <Application>Microsoft Office PowerPoint</Application>
  <PresentationFormat>Apresentação na tela (4:3)</PresentationFormat>
  <Paragraphs>366</Paragraphs>
  <Slides>41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4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Tema do Office</vt:lpstr>
      <vt:lpstr>Figura</vt:lpstr>
      <vt:lpstr>Graph</vt:lpstr>
      <vt:lpstr>Equation</vt:lpstr>
      <vt:lpstr>CorelDRAW</vt:lpstr>
      <vt:lpstr>Pontos-quânticos: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A liga de InAs sobre GaAs: Crescimento sob tensão</vt:lpstr>
      <vt:lpstr>Slide 37</vt:lpstr>
      <vt:lpstr>Imagens de AFM</vt:lpstr>
      <vt:lpstr>Slide 39</vt:lpstr>
      <vt:lpstr>Slide 40</vt:lpstr>
      <vt:lpstr>Slide 41</vt:lpstr>
    </vt:vector>
  </TitlesOfParts>
  <Company>irpagnossin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Ivan Ramos Pagnossin</dc:creator>
  <cp:lastModifiedBy>Ivan Ramos Pagnossin</cp:lastModifiedBy>
  <cp:revision>304</cp:revision>
  <dcterms:created xsi:type="dcterms:W3CDTF">2007-10-30T12:58:40Z</dcterms:created>
  <dcterms:modified xsi:type="dcterms:W3CDTF">2008-02-15T12:40:22Z</dcterms:modified>
</cp:coreProperties>
</file>